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6" r:id="rId2"/>
    <p:sldId id="333" r:id="rId3"/>
    <p:sldId id="346" r:id="rId4"/>
    <p:sldId id="347" r:id="rId5"/>
    <p:sldId id="348" r:id="rId6"/>
    <p:sldId id="343" r:id="rId7"/>
  </p:sldIdLst>
  <p:sldSz cx="10693400" cy="7562850"/>
  <p:notesSz cx="9926638" cy="6797675"/>
  <p:defaultTextStyle>
    <a:defPPr>
      <a:defRPr lang="en-US"/>
    </a:defPPr>
    <a:lvl1pPr marL="0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38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671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06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339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174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013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844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683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6A6"/>
    <a:srgbClr val="29F73D"/>
    <a:srgbClr val="94CBCC"/>
    <a:srgbClr val="487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20" autoAdjust="0"/>
    <p:restoredTop sz="91314" autoAdjust="0"/>
  </p:normalViewPr>
  <p:slideViewPr>
    <p:cSldViewPr>
      <p:cViewPr>
        <p:scale>
          <a:sx n="90" d="100"/>
          <a:sy n="90" d="100"/>
        </p:scale>
        <p:origin x="-2196" y="-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-1962" y="-102"/>
      </p:cViewPr>
      <p:guideLst>
        <p:guide orient="horz" pos="2141"/>
        <p:guide pos="312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523" y="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F2136CB0-D408-491D-B7C6-C756F0A77AC6}" type="datetimeFigureOut">
              <a:rPr lang="en-GB" smtClean="0"/>
              <a:t>13/11/2017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5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523" y="645665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078EAD3A-FC05-42B7-ABE4-A8930FDAC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06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F16FF-6863-43AE-BC6B-6AB3B42F8A15}" type="datetimeFigureOut">
              <a:rPr lang="en-GB" smtClean="0"/>
              <a:t>13/11/2017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2300" y="509588"/>
            <a:ext cx="36020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45165-44CB-44F5-8836-61DADD9D6E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843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838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671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506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339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174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013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7844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4683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66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66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0" y="6372"/>
            <a:ext cx="10679430" cy="7547609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120" dirty="0" smtClean="0"/>
              <a:t>©</a:t>
            </a:r>
            <a:r>
              <a:rPr lang="en-GB" spc="-50" dirty="0" smtClean="0"/>
              <a:t> </a:t>
            </a:r>
            <a:r>
              <a:rPr lang="en-GB" spc="-35" dirty="0" smtClean="0"/>
              <a:t>2015</a:t>
            </a:r>
            <a:r>
              <a:rPr lang="en-GB" spc="-50" dirty="0" smtClean="0"/>
              <a:t> </a:t>
            </a:r>
            <a:r>
              <a:rPr lang="en-GB" spc="-110" dirty="0" smtClean="0"/>
              <a:t>S</a:t>
            </a:r>
            <a:r>
              <a:rPr lang="en-GB" spc="-100" dirty="0" smtClean="0"/>
              <a:t>e</a:t>
            </a:r>
            <a:r>
              <a:rPr lang="en-GB" spc="-35" dirty="0" smtClean="0"/>
              <a:t>w</a:t>
            </a:r>
            <a:r>
              <a:rPr lang="en-GB" spc="-30" dirty="0" smtClean="0"/>
              <a:t>ells</a:t>
            </a:r>
            <a:r>
              <a:rPr lang="en-GB" spc="-50" dirty="0" smtClean="0"/>
              <a:t> </a:t>
            </a:r>
            <a:r>
              <a:rPr lang="en-GB" spc="-100" dirty="0" smtClean="0"/>
              <a:t>L</a:t>
            </a:r>
            <a:r>
              <a:rPr lang="en-GB" spc="25" dirty="0" smtClean="0"/>
              <a:t>td.</a:t>
            </a:r>
            <a:r>
              <a:rPr lang="en-GB" spc="-50" dirty="0" smtClean="0"/>
              <a:t> </a:t>
            </a:r>
            <a:r>
              <a:rPr lang="en-GB" spc="-10" dirty="0" smtClean="0"/>
              <a:t>A</a:t>
            </a:r>
            <a:r>
              <a:rPr lang="en-GB" spc="25" dirty="0" smtClean="0"/>
              <a:t>ll</a:t>
            </a:r>
            <a:r>
              <a:rPr lang="en-GB" spc="-50" dirty="0" smtClean="0"/>
              <a:t> </a:t>
            </a:r>
            <a:r>
              <a:rPr lang="en-GB" spc="15" dirty="0" smtClean="0"/>
              <a:t>rig</a:t>
            </a:r>
            <a:r>
              <a:rPr lang="en-GB" spc="10" dirty="0" smtClean="0"/>
              <a:t>h</a:t>
            </a:r>
            <a:r>
              <a:rPr lang="en-GB" dirty="0" smtClean="0"/>
              <a:t>ts</a:t>
            </a:r>
            <a:r>
              <a:rPr lang="en-GB" spc="-50" dirty="0" smtClean="0"/>
              <a:t> </a:t>
            </a:r>
            <a:r>
              <a:rPr lang="en-GB" spc="40" dirty="0" smtClean="0"/>
              <a:t>r</a:t>
            </a:r>
            <a:r>
              <a:rPr lang="en-GB" spc="-35" dirty="0" smtClean="0"/>
              <a:t>eser</a:t>
            </a:r>
            <a:r>
              <a:rPr lang="en-GB" spc="-55" dirty="0" smtClean="0"/>
              <a:t>v</a:t>
            </a:r>
            <a:r>
              <a:rPr lang="en-GB" spc="-30" dirty="0" smtClean="0"/>
              <a:t>ed.</a:t>
            </a:r>
            <a:r>
              <a:rPr lang="en-GB" spc="-50" dirty="0" smtClean="0"/>
              <a:t> </a:t>
            </a:r>
            <a:r>
              <a:rPr lang="en-GB" spc="-120" dirty="0" smtClean="0"/>
              <a:t>R</a:t>
            </a:r>
            <a:r>
              <a:rPr lang="en-GB" spc="-5" dirty="0" smtClean="0"/>
              <a:t>egiste</a:t>
            </a:r>
            <a:r>
              <a:rPr lang="en-GB" spc="-25" dirty="0" smtClean="0"/>
              <a:t>r</a:t>
            </a:r>
            <a:r>
              <a:rPr lang="en-GB" spc="-30" dirty="0" smtClean="0"/>
              <a:t>ed</a:t>
            </a:r>
            <a:r>
              <a:rPr lang="en-GB" spc="-50" dirty="0" smtClean="0"/>
              <a:t> </a:t>
            </a:r>
            <a:r>
              <a:rPr lang="en-GB" spc="5" dirty="0" smtClean="0"/>
              <a:t>in</a:t>
            </a:r>
            <a:r>
              <a:rPr lang="en-GB" spc="-50" dirty="0" smtClean="0"/>
              <a:t> </a:t>
            </a:r>
            <a:r>
              <a:rPr lang="en-GB" spc="-125" dirty="0" smtClean="0"/>
              <a:t>E</a:t>
            </a:r>
            <a:r>
              <a:rPr lang="en-GB" spc="-21" dirty="0" smtClean="0"/>
              <a:t>ngland</a:t>
            </a:r>
            <a:r>
              <a:rPr lang="en-GB" spc="-50" dirty="0" smtClean="0"/>
              <a:t> </a:t>
            </a:r>
            <a:r>
              <a:rPr lang="en-GB" spc="25" dirty="0" smtClean="0"/>
              <a:t>N</a:t>
            </a:r>
            <a:r>
              <a:rPr lang="en-GB" spc="-21" dirty="0" smtClean="0"/>
              <a:t>o.</a:t>
            </a:r>
            <a:r>
              <a:rPr lang="en-GB" spc="-50" dirty="0" smtClean="0"/>
              <a:t> </a:t>
            </a:r>
            <a:r>
              <a:rPr lang="en-GB" spc="-70" dirty="0" smtClean="0"/>
              <a:t>1771342.</a:t>
            </a:r>
            <a:endParaRPr lang="en-GB" spc="-7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-25" dirty="0" smtClean="0"/>
              <a:t>ww</a:t>
            </a:r>
            <a:r>
              <a:rPr lang="en-GB" spc="-50" dirty="0" smtClean="0"/>
              <a:t>w</a:t>
            </a:r>
            <a:r>
              <a:rPr lang="en-GB" spc="-60" dirty="0" smtClean="0"/>
              <a:t>.s</a:t>
            </a:r>
            <a:r>
              <a:rPr lang="en-GB" spc="-86" dirty="0" smtClean="0"/>
              <a:t>e</a:t>
            </a:r>
            <a:r>
              <a:rPr lang="en-GB" spc="-35" dirty="0" smtClean="0"/>
              <a:t>w</a:t>
            </a:r>
            <a:r>
              <a:rPr lang="en-GB" spc="-25" dirty="0" smtClean="0"/>
              <a:t>ells.</a:t>
            </a:r>
            <a:r>
              <a:rPr lang="en-GB" spc="-44" dirty="0" smtClean="0"/>
              <a:t>c</a:t>
            </a:r>
            <a:r>
              <a:rPr lang="en-GB" spc="-5" dirty="0" smtClean="0"/>
              <a:t>om</a:t>
            </a:r>
            <a:endParaRPr lang="en-GB" spc="-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45372" y="484060"/>
            <a:ext cx="1364884" cy="2256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488746" y="488883"/>
            <a:ext cx="220346" cy="219075"/>
          </a:xfrm>
          <a:custGeom>
            <a:avLst/>
            <a:gdLst/>
            <a:ahLst/>
            <a:cxnLst/>
            <a:rect l="l" t="t" r="r" b="b"/>
            <a:pathLst>
              <a:path w="220345" h="219075">
                <a:moveTo>
                  <a:pt x="0" y="218973"/>
                </a:moveTo>
                <a:lnTo>
                  <a:pt x="220103" y="218973"/>
                </a:lnTo>
                <a:lnTo>
                  <a:pt x="220103" y="0"/>
                </a:lnTo>
                <a:lnTo>
                  <a:pt x="0" y="0"/>
                </a:lnTo>
                <a:lnTo>
                  <a:pt x="0" y="218973"/>
                </a:lnTo>
                <a:close/>
              </a:path>
            </a:pathLst>
          </a:custGeom>
          <a:solidFill>
            <a:srgbClr val="0D384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566678" y="45721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4"/>
                </a:lnTo>
                <a:lnTo>
                  <a:pt x="9224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6"/>
                </a:lnTo>
                <a:lnTo>
                  <a:pt x="9224" y="53779"/>
                </a:lnTo>
                <a:lnTo>
                  <a:pt x="19239" y="60538"/>
                </a:lnTo>
                <a:lnTo>
                  <a:pt x="31508" y="63017"/>
                </a:lnTo>
                <a:lnTo>
                  <a:pt x="43768" y="60538"/>
                </a:lnTo>
                <a:lnTo>
                  <a:pt x="53789" y="53779"/>
                </a:lnTo>
                <a:lnTo>
                  <a:pt x="60549" y="43756"/>
                </a:lnTo>
                <a:lnTo>
                  <a:pt x="63030" y="31483"/>
                </a:lnTo>
                <a:lnTo>
                  <a:pt x="60549" y="19229"/>
                </a:lnTo>
                <a:lnTo>
                  <a:pt x="53789" y="9221"/>
                </a:lnTo>
                <a:lnTo>
                  <a:pt x="43768" y="2474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566678" y="6765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8"/>
                </a:lnTo>
                <a:lnTo>
                  <a:pt x="9224" y="9237"/>
                </a:lnTo>
                <a:lnTo>
                  <a:pt x="2474" y="19261"/>
                </a:lnTo>
                <a:lnTo>
                  <a:pt x="0" y="31534"/>
                </a:lnTo>
                <a:lnTo>
                  <a:pt x="2474" y="43804"/>
                </a:lnTo>
                <a:lnTo>
                  <a:pt x="9224" y="53824"/>
                </a:lnTo>
                <a:lnTo>
                  <a:pt x="19239" y="60578"/>
                </a:lnTo>
                <a:lnTo>
                  <a:pt x="31508" y="63055"/>
                </a:lnTo>
                <a:lnTo>
                  <a:pt x="43768" y="60578"/>
                </a:lnTo>
                <a:lnTo>
                  <a:pt x="53789" y="53824"/>
                </a:lnTo>
                <a:lnTo>
                  <a:pt x="60549" y="43804"/>
                </a:lnTo>
                <a:lnTo>
                  <a:pt x="63030" y="31534"/>
                </a:lnTo>
                <a:lnTo>
                  <a:pt x="60549" y="19261"/>
                </a:lnTo>
                <a:lnTo>
                  <a:pt x="53789" y="9237"/>
                </a:lnTo>
                <a:lnTo>
                  <a:pt x="43768" y="2478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599354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21" y="0"/>
                </a:moveTo>
                <a:lnTo>
                  <a:pt x="9535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2" y="3330"/>
                </a:lnTo>
                <a:lnTo>
                  <a:pt x="16421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561943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30" y="0"/>
                </a:moveTo>
                <a:lnTo>
                  <a:pt x="9542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9" y="3330"/>
                </a:lnTo>
                <a:lnTo>
                  <a:pt x="16430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561939" y="522767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82"/>
                </a:lnTo>
                <a:lnTo>
                  <a:pt x="11593" y="47986"/>
                </a:lnTo>
                <a:lnTo>
                  <a:pt x="19164" y="51312"/>
                </a:lnTo>
                <a:lnTo>
                  <a:pt x="26049" y="47692"/>
                </a:lnTo>
                <a:lnTo>
                  <a:pt x="35585" y="37058"/>
                </a:lnTo>
                <a:lnTo>
                  <a:pt x="35585" y="3375"/>
                </a:lnTo>
                <a:lnTo>
                  <a:pt x="13527" y="3375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0" y="1125"/>
                </a:lnTo>
                <a:lnTo>
                  <a:pt x="24874" y="3000"/>
                </a:lnTo>
                <a:lnTo>
                  <a:pt x="13527" y="3375"/>
                </a:lnTo>
                <a:lnTo>
                  <a:pt x="35585" y="3375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599359" y="522741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95"/>
                </a:lnTo>
                <a:lnTo>
                  <a:pt x="11578" y="47985"/>
                </a:lnTo>
                <a:lnTo>
                  <a:pt x="19145" y="51308"/>
                </a:lnTo>
                <a:lnTo>
                  <a:pt x="26035" y="47696"/>
                </a:lnTo>
                <a:lnTo>
                  <a:pt x="35585" y="37084"/>
                </a:lnTo>
                <a:lnTo>
                  <a:pt x="35585" y="3380"/>
                </a:lnTo>
                <a:lnTo>
                  <a:pt x="13532" y="3380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2" y="1126"/>
                </a:lnTo>
                <a:lnTo>
                  <a:pt x="24879" y="3005"/>
                </a:lnTo>
                <a:lnTo>
                  <a:pt x="13532" y="3380"/>
                </a:lnTo>
                <a:lnTo>
                  <a:pt x="35585" y="3380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k object 24"/>
          <p:cNvSpPr/>
          <p:nvPr/>
        </p:nvSpPr>
        <p:spPr>
          <a:xfrm>
            <a:off x="457204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46" y="0"/>
                </a:moveTo>
                <a:lnTo>
                  <a:pt x="19277" y="2474"/>
                </a:lnTo>
                <a:lnTo>
                  <a:pt x="9248" y="9221"/>
                </a:lnTo>
                <a:lnTo>
                  <a:pt x="2482" y="19229"/>
                </a:lnTo>
                <a:lnTo>
                  <a:pt x="0" y="31483"/>
                </a:lnTo>
                <a:lnTo>
                  <a:pt x="2482" y="43750"/>
                </a:lnTo>
                <a:lnTo>
                  <a:pt x="9248" y="53760"/>
                </a:lnTo>
                <a:lnTo>
                  <a:pt x="19277" y="60506"/>
                </a:lnTo>
                <a:lnTo>
                  <a:pt x="31546" y="62979"/>
                </a:lnTo>
                <a:lnTo>
                  <a:pt x="43818" y="60506"/>
                </a:lnTo>
                <a:lnTo>
                  <a:pt x="53828" y="53760"/>
                </a:lnTo>
                <a:lnTo>
                  <a:pt x="60571" y="43750"/>
                </a:lnTo>
                <a:lnTo>
                  <a:pt x="63042" y="31483"/>
                </a:lnTo>
                <a:lnTo>
                  <a:pt x="60571" y="19229"/>
                </a:lnTo>
                <a:lnTo>
                  <a:pt x="53828" y="9221"/>
                </a:lnTo>
                <a:lnTo>
                  <a:pt x="43818" y="2474"/>
                </a:lnTo>
                <a:lnTo>
                  <a:pt x="31546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k object 25"/>
          <p:cNvSpPr/>
          <p:nvPr/>
        </p:nvSpPr>
        <p:spPr>
          <a:xfrm>
            <a:off x="676635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21" y="0"/>
                </a:moveTo>
                <a:lnTo>
                  <a:pt x="19245" y="2474"/>
                </a:lnTo>
                <a:lnTo>
                  <a:pt x="9226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0"/>
                </a:lnTo>
                <a:lnTo>
                  <a:pt x="9226" y="53760"/>
                </a:lnTo>
                <a:lnTo>
                  <a:pt x="19245" y="60506"/>
                </a:lnTo>
                <a:lnTo>
                  <a:pt x="31521" y="62979"/>
                </a:lnTo>
                <a:lnTo>
                  <a:pt x="43772" y="60506"/>
                </a:lnTo>
                <a:lnTo>
                  <a:pt x="53784" y="53760"/>
                </a:lnTo>
                <a:lnTo>
                  <a:pt x="60539" y="43750"/>
                </a:lnTo>
                <a:lnTo>
                  <a:pt x="63017" y="31483"/>
                </a:lnTo>
                <a:lnTo>
                  <a:pt x="60539" y="19229"/>
                </a:lnTo>
                <a:lnTo>
                  <a:pt x="53784" y="9221"/>
                </a:lnTo>
                <a:lnTo>
                  <a:pt x="43772" y="2474"/>
                </a:lnTo>
                <a:lnTo>
                  <a:pt x="31521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k object 26"/>
          <p:cNvSpPr/>
          <p:nvPr/>
        </p:nvSpPr>
        <p:spPr>
          <a:xfrm>
            <a:off x="622689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290" y="0"/>
                </a:moveTo>
                <a:lnTo>
                  <a:pt x="13520" y="0"/>
                </a:lnTo>
                <a:lnTo>
                  <a:pt x="3323" y="11586"/>
                </a:lnTo>
                <a:lnTo>
                  <a:pt x="0" y="19157"/>
                </a:lnTo>
                <a:lnTo>
                  <a:pt x="3617" y="26053"/>
                </a:lnTo>
                <a:lnTo>
                  <a:pt x="14244" y="35610"/>
                </a:lnTo>
                <a:lnTo>
                  <a:pt x="51290" y="35610"/>
                </a:lnTo>
                <a:lnTo>
                  <a:pt x="50168" y="32700"/>
                </a:lnTo>
                <a:lnTo>
                  <a:pt x="48299" y="24882"/>
                </a:lnTo>
                <a:lnTo>
                  <a:pt x="47925" y="13525"/>
                </a:lnTo>
                <a:lnTo>
                  <a:pt x="5129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k object 27"/>
          <p:cNvSpPr/>
          <p:nvPr/>
        </p:nvSpPr>
        <p:spPr>
          <a:xfrm>
            <a:off x="622681" y="599300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300" y="0"/>
                </a:moveTo>
                <a:lnTo>
                  <a:pt x="13530" y="0"/>
                </a:lnTo>
                <a:lnTo>
                  <a:pt x="3326" y="11586"/>
                </a:lnTo>
                <a:lnTo>
                  <a:pt x="0" y="19161"/>
                </a:lnTo>
                <a:lnTo>
                  <a:pt x="3620" y="26063"/>
                </a:lnTo>
                <a:lnTo>
                  <a:pt x="14254" y="35636"/>
                </a:lnTo>
                <a:lnTo>
                  <a:pt x="51300" y="35636"/>
                </a:lnTo>
                <a:lnTo>
                  <a:pt x="50178" y="32729"/>
                </a:lnTo>
                <a:lnTo>
                  <a:pt x="48309" y="24914"/>
                </a:lnTo>
                <a:lnTo>
                  <a:pt x="47935" y="13551"/>
                </a:lnTo>
                <a:lnTo>
                  <a:pt x="5130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k object 28"/>
          <p:cNvSpPr/>
          <p:nvPr/>
        </p:nvSpPr>
        <p:spPr>
          <a:xfrm>
            <a:off x="522808" y="599287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10"/>
                </a:lnTo>
                <a:lnTo>
                  <a:pt x="3000" y="10731"/>
                </a:lnTo>
                <a:lnTo>
                  <a:pt x="3375" y="22095"/>
                </a:lnTo>
                <a:lnTo>
                  <a:pt x="0" y="35636"/>
                </a:lnTo>
                <a:lnTo>
                  <a:pt x="37769" y="35636"/>
                </a:lnTo>
                <a:lnTo>
                  <a:pt x="47980" y="24028"/>
                </a:lnTo>
                <a:lnTo>
                  <a:pt x="51308" y="16446"/>
                </a:lnTo>
                <a:lnTo>
                  <a:pt x="47681" y="9550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k object 29"/>
          <p:cNvSpPr/>
          <p:nvPr/>
        </p:nvSpPr>
        <p:spPr>
          <a:xfrm>
            <a:off x="522808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08"/>
                </a:lnTo>
                <a:lnTo>
                  <a:pt x="3000" y="10723"/>
                </a:lnTo>
                <a:lnTo>
                  <a:pt x="3375" y="22079"/>
                </a:lnTo>
                <a:lnTo>
                  <a:pt x="0" y="35610"/>
                </a:lnTo>
                <a:lnTo>
                  <a:pt x="37769" y="35610"/>
                </a:lnTo>
                <a:lnTo>
                  <a:pt x="47980" y="24024"/>
                </a:lnTo>
                <a:lnTo>
                  <a:pt x="51308" y="16452"/>
                </a:lnTo>
                <a:lnTo>
                  <a:pt x="47681" y="9557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9"/>
            <a:ext cx="980440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5606" y="2014965"/>
            <a:ext cx="99021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7178887"/>
            <a:ext cx="4949189" cy="333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120" dirty="0" smtClean="0"/>
              <a:t>©</a:t>
            </a:r>
            <a:r>
              <a:rPr lang="en-GB" spc="-50" dirty="0" smtClean="0"/>
              <a:t> </a:t>
            </a:r>
            <a:r>
              <a:rPr lang="en-GB" spc="-35" dirty="0" smtClean="0"/>
              <a:t>2016 </a:t>
            </a:r>
            <a:r>
              <a:rPr lang="en-GB" spc="-110" dirty="0" smtClean="0"/>
              <a:t>S</a:t>
            </a:r>
            <a:r>
              <a:rPr lang="en-GB" spc="-100" dirty="0" smtClean="0"/>
              <a:t>e</a:t>
            </a:r>
            <a:r>
              <a:rPr lang="en-GB" spc="-35" dirty="0" smtClean="0"/>
              <a:t>w</a:t>
            </a:r>
            <a:r>
              <a:rPr lang="en-GB" spc="-30" dirty="0" smtClean="0"/>
              <a:t>ells</a:t>
            </a:r>
            <a:r>
              <a:rPr lang="en-GB" spc="-50" dirty="0" smtClean="0"/>
              <a:t> </a:t>
            </a:r>
            <a:r>
              <a:rPr lang="en-GB" spc="-100" dirty="0" smtClean="0"/>
              <a:t>L</a:t>
            </a:r>
            <a:r>
              <a:rPr lang="en-GB" spc="25" dirty="0" smtClean="0"/>
              <a:t>td.</a:t>
            </a:r>
            <a:r>
              <a:rPr lang="en-GB" spc="-50" dirty="0" smtClean="0"/>
              <a:t> </a:t>
            </a:r>
            <a:r>
              <a:rPr lang="en-GB" spc="-10" dirty="0" smtClean="0"/>
              <a:t>A</a:t>
            </a:r>
            <a:r>
              <a:rPr lang="en-GB" spc="25" dirty="0" smtClean="0"/>
              <a:t>ll</a:t>
            </a:r>
            <a:r>
              <a:rPr lang="en-GB" spc="-50" dirty="0" smtClean="0"/>
              <a:t> </a:t>
            </a:r>
            <a:r>
              <a:rPr lang="en-GB" spc="15" dirty="0" smtClean="0"/>
              <a:t>rig</a:t>
            </a:r>
            <a:r>
              <a:rPr lang="en-GB" spc="10" dirty="0" smtClean="0"/>
              <a:t>h</a:t>
            </a:r>
            <a:r>
              <a:rPr lang="en-GB" dirty="0" smtClean="0"/>
              <a:t>ts</a:t>
            </a:r>
            <a:r>
              <a:rPr lang="en-GB" spc="-50" dirty="0" smtClean="0"/>
              <a:t> </a:t>
            </a:r>
            <a:r>
              <a:rPr lang="en-GB" spc="40" dirty="0" smtClean="0"/>
              <a:t>r</a:t>
            </a:r>
            <a:r>
              <a:rPr lang="en-GB" spc="-35" dirty="0" smtClean="0"/>
              <a:t>eser</a:t>
            </a:r>
            <a:r>
              <a:rPr lang="en-GB" spc="-55" dirty="0" smtClean="0"/>
              <a:t>v</a:t>
            </a:r>
            <a:r>
              <a:rPr lang="en-GB" spc="-30" dirty="0" smtClean="0"/>
              <a:t>ed.</a:t>
            </a:r>
            <a:r>
              <a:rPr lang="en-GB" spc="-50" dirty="0" smtClean="0"/>
              <a:t> </a:t>
            </a:r>
            <a:r>
              <a:rPr lang="en-GB" spc="-120" dirty="0" smtClean="0"/>
              <a:t>R</a:t>
            </a:r>
            <a:r>
              <a:rPr lang="en-GB" spc="-5" dirty="0" smtClean="0"/>
              <a:t>egiste</a:t>
            </a:r>
            <a:r>
              <a:rPr lang="en-GB" spc="-25" dirty="0" smtClean="0"/>
              <a:t>r</a:t>
            </a:r>
            <a:r>
              <a:rPr lang="en-GB" spc="-30" dirty="0" smtClean="0"/>
              <a:t>ed</a:t>
            </a:r>
            <a:r>
              <a:rPr lang="en-GB" spc="-50" dirty="0" smtClean="0"/>
              <a:t> </a:t>
            </a:r>
            <a:r>
              <a:rPr lang="en-GB" spc="5" dirty="0" smtClean="0"/>
              <a:t>in</a:t>
            </a:r>
            <a:r>
              <a:rPr lang="en-GB" spc="-50" dirty="0" smtClean="0"/>
              <a:t> </a:t>
            </a:r>
            <a:r>
              <a:rPr lang="en-GB" spc="-125" dirty="0" smtClean="0"/>
              <a:t>E</a:t>
            </a:r>
            <a:r>
              <a:rPr lang="en-GB" spc="-21" dirty="0" smtClean="0"/>
              <a:t>ngland</a:t>
            </a:r>
            <a:r>
              <a:rPr lang="en-GB" spc="-50" dirty="0" smtClean="0"/>
              <a:t> </a:t>
            </a:r>
            <a:r>
              <a:rPr lang="en-GB" spc="25" dirty="0" smtClean="0"/>
              <a:t>N</a:t>
            </a:r>
            <a:r>
              <a:rPr lang="en-GB" spc="-21" dirty="0" smtClean="0"/>
              <a:t>o.</a:t>
            </a:r>
            <a:r>
              <a:rPr lang="en-GB" spc="-50" dirty="0" smtClean="0"/>
              <a:t> </a:t>
            </a:r>
            <a:r>
              <a:rPr lang="en-GB" spc="-70" dirty="0" smtClean="0"/>
              <a:t>1771342.</a:t>
            </a:r>
            <a:endParaRPr lang="en-GB" spc="-7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78724" y="7178887"/>
            <a:ext cx="1169034" cy="333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-25" dirty="0" smtClean="0"/>
              <a:t>ww</a:t>
            </a:r>
            <a:r>
              <a:rPr lang="en-GB" spc="-50" dirty="0" smtClean="0"/>
              <a:t>w</a:t>
            </a:r>
            <a:r>
              <a:rPr lang="en-GB" spc="-60" dirty="0" smtClean="0"/>
              <a:t>.s</a:t>
            </a:r>
            <a:r>
              <a:rPr lang="en-GB" spc="-86" dirty="0" smtClean="0"/>
              <a:t>e</a:t>
            </a:r>
            <a:r>
              <a:rPr lang="en-GB" spc="-35" dirty="0" smtClean="0"/>
              <a:t>w</a:t>
            </a:r>
            <a:r>
              <a:rPr lang="en-GB" spc="-25" dirty="0" smtClean="0"/>
              <a:t>ells.</a:t>
            </a:r>
            <a:r>
              <a:rPr lang="en-GB" spc="-44" dirty="0" smtClean="0"/>
              <a:t>c</a:t>
            </a:r>
            <a:r>
              <a:rPr lang="en-GB" spc="-5" dirty="0" smtClean="0"/>
              <a:t>om</a:t>
            </a:r>
            <a:endParaRPr lang="en-GB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9"/>
            <a:ext cx="24594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838">
        <a:defRPr>
          <a:latin typeface="+mn-lt"/>
          <a:ea typeface="+mn-ea"/>
          <a:cs typeface="+mn-cs"/>
        </a:defRPr>
      </a:lvl2pPr>
      <a:lvl3pPr marL="913671">
        <a:defRPr>
          <a:latin typeface="+mn-lt"/>
          <a:ea typeface="+mn-ea"/>
          <a:cs typeface="+mn-cs"/>
        </a:defRPr>
      </a:lvl3pPr>
      <a:lvl4pPr marL="1370506">
        <a:defRPr>
          <a:latin typeface="+mn-lt"/>
          <a:ea typeface="+mn-ea"/>
          <a:cs typeface="+mn-cs"/>
        </a:defRPr>
      </a:lvl4pPr>
      <a:lvl5pPr marL="1827339">
        <a:defRPr>
          <a:latin typeface="+mn-lt"/>
          <a:ea typeface="+mn-ea"/>
          <a:cs typeface="+mn-cs"/>
        </a:defRPr>
      </a:lvl5pPr>
      <a:lvl6pPr marL="2284174">
        <a:defRPr>
          <a:latin typeface="+mn-lt"/>
          <a:ea typeface="+mn-ea"/>
          <a:cs typeface="+mn-cs"/>
        </a:defRPr>
      </a:lvl6pPr>
      <a:lvl7pPr marL="2741013">
        <a:defRPr>
          <a:latin typeface="+mn-lt"/>
          <a:ea typeface="+mn-ea"/>
          <a:cs typeface="+mn-cs"/>
        </a:defRPr>
      </a:lvl7pPr>
      <a:lvl8pPr marL="3197844">
        <a:defRPr>
          <a:latin typeface="+mn-lt"/>
          <a:ea typeface="+mn-ea"/>
          <a:cs typeface="+mn-cs"/>
        </a:defRPr>
      </a:lvl8pPr>
      <a:lvl9pPr marL="365468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838">
        <a:defRPr>
          <a:latin typeface="+mn-lt"/>
          <a:ea typeface="+mn-ea"/>
          <a:cs typeface="+mn-cs"/>
        </a:defRPr>
      </a:lvl2pPr>
      <a:lvl3pPr marL="913671">
        <a:defRPr>
          <a:latin typeface="+mn-lt"/>
          <a:ea typeface="+mn-ea"/>
          <a:cs typeface="+mn-cs"/>
        </a:defRPr>
      </a:lvl3pPr>
      <a:lvl4pPr marL="1370506">
        <a:defRPr>
          <a:latin typeface="+mn-lt"/>
          <a:ea typeface="+mn-ea"/>
          <a:cs typeface="+mn-cs"/>
        </a:defRPr>
      </a:lvl4pPr>
      <a:lvl5pPr marL="1827339">
        <a:defRPr>
          <a:latin typeface="+mn-lt"/>
          <a:ea typeface="+mn-ea"/>
          <a:cs typeface="+mn-cs"/>
        </a:defRPr>
      </a:lvl5pPr>
      <a:lvl6pPr marL="2284174">
        <a:defRPr>
          <a:latin typeface="+mn-lt"/>
          <a:ea typeface="+mn-ea"/>
          <a:cs typeface="+mn-cs"/>
        </a:defRPr>
      </a:lvl6pPr>
      <a:lvl7pPr marL="2741013">
        <a:defRPr>
          <a:latin typeface="+mn-lt"/>
          <a:ea typeface="+mn-ea"/>
          <a:cs typeface="+mn-cs"/>
        </a:defRPr>
      </a:lvl7pPr>
      <a:lvl8pPr marL="3197844">
        <a:defRPr>
          <a:latin typeface="+mn-lt"/>
          <a:ea typeface="+mn-ea"/>
          <a:cs typeface="+mn-cs"/>
        </a:defRPr>
      </a:lvl8pPr>
      <a:lvl9pPr marL="365468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sewells.com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amazon.co.uk/Guide-Dr-William-George-Holden/dp/095618910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570760" y="30705"/>
            <a:ext cx="4157281" cy="7553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845372" y="484060"/>
            <a:ext cx="1364884" cy="225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488746" y="488883"/>
            <a:ext cx="220346" cy="219075"/>
          </a:xfrm>
          <a:custGeom>
            <a:avLst/>
            <a:gdLst/>
            <a:ahLst/>
            <a:cxnLst/>
            <a:rect l="l" t="t" r="r" b="b"/>
            <a:pathLst>
              <a:path w="220345" h="219075">
                <a:moveTo>
                  <a:pt x="0" y="218973"/>
                </a:moveTo>
                <a:lnTo>
                  <a:pt x="220103" y="218973"/>
                </a:lnTo>
                <a:lnTo>
                  <a:pt x="220103" y="0"/>
                </a:lnTo>
                <a:lnTo>
                  <a:pt x="0" y="0"/>
                </a:lnTo>
                <a:lnTo>
                  <a:pt x="0" y="218973"/>
                </a:lnTo>
                <a:close/>
              </a:path>
            </a:pathLst>
          </a:custGeom>
          <a:solidFill>
            <a:srgbClr val="0D384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66678" y="45721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4"/>
                </a:lnTo>
                <a:lnTo>
                  <a:pt x="9224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6"/>
                </a:lnTo>
                <a:lnTo>
                  <a:pt x="9224" y="53779"/>
                </a:lnTo>
                <a:lnTo>
                  <a:pt x="19239" y="60538"/>
                </a:lnTo>
                <a:lnTo>
                  <a:pt x="31508" y="63017"/>
                </a:lnTo>
                <a:lnTo>
                  <a:pt x="43768" y="60538"/>
                </a:lnTo>
                <a:lnTo>
                  <a:pt x="53789" y="53779"/>
                </a:lnTo>
                <a:lnTo>
                  <a:pt x="60549" y="43756"/>
                </a:lnTo>
                <a:lnTo>
                  <a:pt x="63030" y="31483"/>
                </a:lnTo>
                <a:lnTo>
                  <a:pt x="60549" y="19229"/>
                </a:lnTo>
                <a:lnTo>
                  <a:pt x="53789" y="9221"/>
                </a:lnTo>
                <a:lnTo>
                  <a:pt x="43768" y="2474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66678" y="6765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8"/>
                </a:lnTo>
                <a:lnTo>
                  <a:pt x="9224" y="9237"/>
                </a:lnTo>
                <a:lnTo>
                  <a:pt x="2474" y="19261"/>
                </a:lnTo>
                <a:lnTo>
                  <a:pt x="0" y="31534"/>
                </a:lnTo>
                <a:lnTo>
                  <a:pt x="2474" y="43804"/>
                </a:lnTo>
                <a:lnTo>
                  <a:pt x="9224" y="53824"/>
                </a:lnTo>
                <a:lnTo>
                  <a:pt x="19239" y="60578"/>
                </a:lnTo>
                <a:lnTo>
                  <a:pt x="31508" y="63055"/>
                </a:lnTo>
                <a:lnTo>
                  <a:pt x="43768" y="60578"/>
                </a:lnTo>
                <a:lnTo>
                  <a:pt x="53789" y="53824"/>
                </a:lnTo>
                <a:lnTo>
                  <a:pt x="60549" y="43804"/>
                </a:lnTo>
                <a:lnTo>
                  <a:pt x="63030" y="31534"/>
                </a:lnTo>
                <a:lnTo>
                  <a:pt x="60549" y="19261"/>
                </a:lnTo>
                <a:lnTo>
                  <a:pt x="53789" y="9237"/>
                </a:lnTo>
                <a:lnTo>
                  <a:pt x="43768" y="2478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99354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21" y="0"/>
                </a:moveTo>
                <a:lnTo>
                  <a:pt x="9535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2" y="3330"/>
                </a:lnTo>
                <a:lnTo>
                  <a:pt x="16421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561943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30" y="0"/>
                </a:moveTo>
                <a:lnTo>
                  <a:pt x="9542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9" y="3330"/>
                </a:lnTo>
                <a:lnTo>
                  <a:pt x="16430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61939" y="522753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82"/>
                </a:lnTo>
                <a:lnTo>
                  <a:pt x="11593" y="47986"/>
                </a:lnTo>
                <a:lnTo>
                  <a:pt x="19164" y="51312"/>
                </a:lnTo>
                <a:lnTo>
                  <a:pt x="26049" y="47692"/>
                </a:lnTo>
                <a:lnTo>
                  <a:pt x="35585" y="37058"/>
                </a:lnTo>
                <a:lnTo>
                  <a:pt x="35585" y="3375"/>
                </a:lnTo>
                <a:lnTo>
                  <a:pt x="13527" y="3375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0" y="1125"/>
                </a:lnTo>
                <a:lnTo>
                  <a:pt x="24874" y="3000"/>
                </a:lnTo>
                <a:lnTo>
                  <a:pt x="13527" y="3375"/>
                </a:lnTo>
                <a:lnTo>
                  <a:pt x="35585" y="3375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599359" y="522741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95"/>
                </a:lnTo>
                <a:lnTo>
                  <a:pt x="11578" y="47985"/>
                </a:lnTo>
                <a:lnTo>
                  <a:pt x="19145" y="51308"/>
                </a:lnTo>
                <a:lnTo>
                  <a:pt x="26035" y="47696"/>
                </a:lnTo>
                <a:lnTo>
                  <a:pt x="35585" y="37084"/>
                </a:lnTo>
                <a:lnTo>
                  <a:pt x="35585" y="3380"/>
                </a:lnTo>
                <a:lnTo>
                  <a:pt x="13532" y="3380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2" y="1126"/>
                </a:lnTo>
                <a:lnTo>
                  <a:pt x="24879" y="3005"/>
                </a:lnTo>
                <a:lnTo>
                  <a:pt x="13532" y="3380"/>
                </a:lnTo>
                <a:lnTo>
                  <a:pt x="35585" y="3380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457204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46" y="0"/>
                </a:moveTo>
                <a:lnTo>
                  <a:pt x="19277" y="2474"/>
                </a:lnTo>
                <a:lnTo>
                  <a:pt x="9248" y="9221"/>
                </a:lnTo>
                <a:lnTo>
                  <a:pt x="2482" y="19229"/>
                </a:lnTo>
                <a:lnTo>
                  <a:pt x="0" y="31483"/>
                </a:lnTo>
                <a:lnTo>
                  <a:pt x="2482" y="43750"/>
                </a:lnTo>
                <a:lnTo>
                  <a:pt x="9248" y="53760"/>
                </a:lnTo>
                <a:lnTo>
                  <a:pt x="19277" y="60506"/>
                </a:lnTo>
                <a:lnTo>
                  <a:pt x="31546" y="62979"/>
                </a:lnTo>
                <a:lnTo>
                  <a:pt x="43818" y="60506"/>
                </a:lnTo>
                <a:lnTo>
                  <a:pt x="53828" y="53760"/>
                </a:lnTo>
                <a:lnTo>
                  <a:pt x="60571" y="43750"/>
                </a:lnTo>
                <a:lnTo>
                  <a:pt x="63042" y="31483"/>
                </a:lnTo>
                <a:lnTo>
                  <a:pt x="60571" y="19229"/>
                </a:lnTo>
                <a:lnTo>
                  <a:pt x="53828" y="9221"/>
                </a:lnTo>
                <a:lnTo>
                  <a:pt x="43818" y="2474"/>
                </a:lnTo>
                <a:lnTo>
                  <a:pt x="31546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676635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21" y="0"/>
                </a:moveTo>
                <a:lnTo>
                  <a:pt x="19245" y="2474"/>
                </a:lnTo>
                <a:lnTo>
                  <a:pt x="9226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0"/>
                </a:lnTo>
                <a:lnTo>
                  <a:pt x="9226" y="53760"/>
                </a:lnTo>
                <a:lnTo>
                  <a:pt x="19245" y="60506"/>
                </a:lnTo>
                <a:lnTo>
                  <a:pt x="31521" y="62979"/>
                </a:lnTo>
                <a:lnTo>
                  <a:pt x="43772" y="60506"/>
                </a:lnTo>
                <a:lnTo>
                  <a:pt x="53784" y="53760"/>
                </a:lnTo>
                <a:lnTo>
                  <a:pt x="60539" y="43750"/>
                </a:lnTo>
                <a:lnTo>
                  <a:pt x="63017" y="31483"/>
                </a:lnTo>
                <a:lnTo>
                  <a:pt x="60539" y="19229"/>
                </a:lnTo>
                <a:lnTo>
                  <a:pt x="53784" y="9221"/>
                </a:lnTo>
                <a:lnTo>
                  <a:pt x="43772" y="2474"/>
                </a:lnTo>
                <a:lnTo>
                  <a:pt x="31521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622689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290" y="0"/>
                </a:moveTo>
                <a:lnTo>
                  <a:pt x="13520" y="0"/>
                </a:lnTo>
                <a:lnTo>
                  <a:pt x="3323" y="11586"/>
                </a:lnTo>
                <a:lnTo>
                  <a:pt x="0" y="19157"/>
                </a:lnTo>
                <a:lnTo>
                  <a:pt x="3617" y="26053"/>
                </a:lnTo>
                <a:lnTo>
                  <a:pt x="14244" y="35610"/>
                </a:lnTo>
                <a:lnTo>
                  <a:pt x="51290" y="35610"/>
                </a:lnTo>
                <a:lnTo>
                  <a:pt x="50168" y="32700"/>
                </a:lnTo>
                <a:lnTo>
                  <a:pt x="48299" y="24882"/>
                </a:lnTo>
                <a:lnTo>
                  <a:pt x="47925" y="13525"/>
                </a:lnTo>
                <a:lnTo>
                  <a:pt x="5129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622681" y="599300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300" y="0"/>
                </a:moveTo>
                <a:lnTo>
                  <a:pt x="13530" y="0"/>
                </a:lnTo>
                <a:lnTo>
                  <a:pt x="3326" y="11586"/>
                </a:lnTo>
                <a:lnTo>
                  <a:pt x="0" y="19161"/>
                </a:lnTo>
                <a:lnTo>
                  <a:pt x="3620" y="26063"/>
                </a:lnTo>
                <a:lnTo>
                  <a:pt x="14254" y="35636"/>
                </a:lnTo>
                <a:lnTo>
                  <a:pt x="51300" y="35636"/>
                </a:lnTo>
                <a:lnTo>
                  <a:pt x="50178" y="32729"/>
                </a:lnTo>
                <a:lnTo>
                  <a:pt x="48309" y="24914"/>
                </a:lnTo>
                <a:lnTo>
                  <a:pt x="47935" y="13551"/>
                </a:lnTo>
                <a:lnTo>
                  <a:pt x="5130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522808" y="599287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10"/>
                </a:lnTo>
                <a:lnTo>
                  <a:pt x="3000" y="10731"/>
                </a:lnTo>
                <a:lnTo>
                  <a:pt x="3375" y="22095"/>
                </a:lnTo>
                <a:lnTo>
                  <a:pt x="0" y="35636"/>
                </a:lnTo>
                <a:lnTo>
                  <a:pt x="37769" y="35636"/>
                </a:lnTo>
                <a:lnTo>
                  <a:pt x="47980" y="24028"/>
                </a:lnTo>
                <a:lnTo>
                  <a:pt x="51308" y="16446"/>
                </a:lnTo>
                <a:lnTo>
                  <a:pt x="47681" y="9550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522808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08"/>
                </a:lnTo>
                <a:lnTo>
                  <a:pt x="3000" y="10723"/>
                </a:lnTo>
                <a:lnTo>
                  <a:pt x="3375" y="22079"/>
                </a:lnTo>
                <a:lnTo>
                  <a:pt x="0" y="35610"/>
                </a:lnTo>
                <a:lnTo>
                  <a:pt x="37769" y="35610"/>
                </a:lnTo>
                <a:lnTo>
                  <a:pt x="47980" y="24024"/>
                </a:lnTo>
                <a:lnTo>
                  <a:pt x="51308" y="16452"/>
                </a:lnTo>
                <a:lnTo>
                  <a:pt x="47681" y="9557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6543947" y="12"/>
            <a:ext cx="0" cy="7560309"/>
          </a:xfrm>
          <a:custGeom>
            <a:avLst/>
            <a:gdLst/>
            <a:ahLst/>
            <a:cxnLst/>
            <a:rect l="l" t="t" r="r" b="b"/>
            <a:pathLst>
              <a:path h="7560309">
                <a:moveTo>
                  <a:pt x="0" y="0"/>
                </a:moveTo>
                <a:lnTo>
                  <a:pt x="0" y="7559992"/>
                </a:lnTo>
              </a:path>
            </a:pathLst>
          </a:custGeom>
          <a:ln w="184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106377" y="5000625"/>
            <a:ext cx="4301765" cy="40862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What organisations are doing wrong</a:t>
            </a:r>
            <a:endParaRPr lang="en-GB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9500" y="1266825"/>
            <a:ext cx="4301765" cy="337113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Why leadership development programmes don’t improve business performance and results</a:t>
            </a:r>
            <a:endParaRPr lang="en-GB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6350" y="885825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428149"/>
              </p:ext>
            </p:extLst>
          </p:nvPr>
        </p:nvGraphicFramePr>
        <p:xfrm>
          <a:off x="3840" y="885825"/>
          <a:ext cx="8089900" cy="46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900"/>
              </a:tblGrid>
              <a:tr h="461179">
                <a:tc>
                  <a:txBody>
                    <a:bodyPr/>
                    <a:lstStyle/>
                    <a:p>
                      <a:pPr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1.</a:t>
                      </a:r>
                      <a:r>
                        <a:rPr lang="en-GB" sz="2000" b="0" baseline="0" dirty="0" smtClean="0">
                          <a:latin typeface="Brandon Text Regular" pitchFamily="34" charset="0"/>
                        </a:rPr>
                        <a:t> </a:t>
                      </a:r>
                      <a:r>
                        <a:rPr lang="en-GB" sz="2000" b="0" dirty="0" smtClean="0">
                          <a:latin typeface="Brandon Text Regular" pitchFamily="34" charset="0"/>
                        </a:rPr>
                        <a:t>Miscalculating the “starting point”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12"/>
          <p:cNvCxnSpPr>
            <a:cxnSpLocks noChangeShapeType="1"/>
          </p:cNvCxnSpPr>
          <p:nvPr/>
        </p:nvCxnSpPr>
        <p:spPr bwMode="auto">
          <a:xfrm flipH="1">
            <a:off x="2313098" y="1655763"/>
            <a:ext cx="1" cy="5898218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5" name="Group 44"/>
          <p:cNvGrpSpPr/>
          <p:nvPr/>
        </p:nvGrpSpPr>
        <p:grpSpPr>
          <a:xfrm>
            <a:off x="77320" y="2827229"/>
            <a:ext cx="2145563" cy="2785348"/>
            <a:chOff x="77321" y="2611379"/>
            <a:chExt cx="2145563" cy="2785348"/>
          </a:xfrm>
        </p:grpSpPr>
        <p:grpSp>
          <p:nvGrpSpPr>
            <p:cNvPr id="43" name="Group 42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61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2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3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4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5" name="TextBox 14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</a:t>
              </a:r>
              <a:r>
                <a:rPr lang="en-GB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sewellstraining</a:t>
              </a:r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2536456" y="1757939"/>
            <a:ext cx="569901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228600" indent="-228600">
              <a:buFont typeface="+mj-lt"/>
              <a:buAutoNum type="alphaLcPeriod"/>
              <a:defRPr/>
            </a:pPr>
            <a:r>
              <a:rPr lang="en-GB" sz="1800" dirty="0" smtClean="0">
                <a:latin typeface="Century Gothic" panose="020B0502020202020204" pitchFamily="34" charset="0"/>
              </a:rPr>
              <a:t>Too </a:t>
            </a:r>
            <a:r>
              <a:rPr lang="en-GB" sz="1800" dirty="0">
                <a:latin typeface="Century Gothic" panose="020B0502020202020204" pitchFamily="34" charset="0"/>
              </a:rPr>
              <a:t>many leadership development initiatives we come across rest on the assumption that </a:t>
            </a:r>
            <a:r>
              <a:rPr lang="en-GB" sz="1800" dirty="0" smtClean="0">
                <a:latin typeface="Century Gothic" panose="020B0502020202020204" pitchFamily="34" charset="0"/>
              </a:rPr>
              <a:t>“one </a:t>
            </a:r>
            <a:r>
              <a:rPr lang="en-GB" sz="1800" dirty="0">
                <a:latin typeface="Century Gothic" panose="020B0502020202020204" pitchFamily="34" charset="0"/>
              </a:rPr>
              <a:t>size fits </a:t>
            </a:r>
            <a:r>
              <a:rPr lang="en-GB" sz="1800" dirty="0" smtClean="0">
                <a:latin typeface="Century Gothic" panose="020B0502020202020204" pitchFamily="34" charset="0"/>
              </a:rPr>
              <a:t>all” </a:t>
            </a:r>
            <a:r>
              <a:rPr lang="en-GB" sz="1800" dirty="0">
                <a:latin typeface="Century Gothic" panose="020B0502020202020204" pitchFamily="34" charset="0"/>
              </a:rPr>
              <a:t>and that the same group of </a:t>
            </a:r>
            <a:r>
              <a:rPr lang="en-GB" sz="1800" dirty="0" smtClean="0">
                <a:latin typeface="Century Gothic" panose="020B0502020202020204" pitchFamily="34" charset="0"/>
              </a:rPr>
              <a:t>skills, </a:t>
            </a:r>
            <a:r>
              <a:rPr lang="en-GB" sz="1800" dirty="0">
                <a:latin typeface="Century Gothic" panose="020B0502020202020204" pitchFamily="34" charset="0"/>
              </a:rPr>
              <a:t>or style of </a:t>
            </a:r>
            <a:r>
              <a:rPr lang="en-GB" sz="1800" dirty="0" smtClean="0">
                <a:latin typeface="Century Gothic" panose="020B0502020202020204" pitchFamily="34" charset="0"/>
              </a:rPr>
              <a:t>leadership, </a:t>
            </a:r>
            <a:r>
              <a:rPr lang="en-GB" sz="1800" dirty="0">
                <a:latin typeface="Century Gothic" panose="020B0502020202020204" pitchFamily="34" charset="0"/>
              </a:rPr>
              <a:t>is appropriate regardless of where the “starting point” is for the leadership population.</a:t>
            </a:r>
          </a:p>
          <a:p>
            <a:pPr marL="228600" indent="-228600">
              <a:buFont typeface="+mj-lt"/>
              <a:buAutoNum type="alphaLcPeriod"/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228600" indent="-228600">
              <a:buFont typeface="+mj-lt"/>
              <a:buAutoNum type="alphaLcPeriod"/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228600" indent="-228600">
              <a:buFont typeface="+mj-lt"/>
              <a:buAutoNum type="alphaLcPeriod"/>
              <a:defRPr/>
            </a:pPr>
            <a:r>
              <a:rPr lang="en-GB" sz="1800" dirty="0">
                <a:latin typeface="Century Gothic" panose="020B0502020202020204" pitchFamily="34" charset="0"/>
              </a:rPr>
              <a:t>No </a:t>
            </a:r>
            <a:r>
              <a:rPr lang="en-GB" sz="1800" dirty="0" smtClean="0">
                <a:latin typeface="Century Gothic" panose="020B0502020202020204" pitchFamily="34" charset="0"/>
              </a:rPr>
              <a:t>“diagnostics” </a:t>
            </a:r>
            <a:r>
              <a:rPr lang="en-GB" sz="1800" dirty="0">
                <a:latin typeface="Century Gothic" panose="020B0502020202020204" pitchFamily="34" charset="0"/>
              </a:rPr>
              <a:t>are completed to determine the issues, challenges and opportunities people in the organisation are facing – that the leadership team need to help people overcome.</a:t>
            </a:r>
          </a:p>
          <a:p>
            <a:pPr marL="228600" indent="-228600">
              <a:buFont typeface="+mj-lt"/>
              <a:buAutoNum type="alphaLcPeriod"/>
              <a:defRPr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228600" indent="-228600">
              <a:buFont typeface="+mj-lt"/>
              <a:buAutoNum type="alphaLcPeriod"/>
              <a:defRPr/>
            </a:pPr>
            <a:r>
              <a:rPr lang="en-GB" sz="1800" dirty="0" smtClean="0">
                <a:latin typeface="Century Gothic" panose="020B0502020202020204" pitchFamily="34" charset="0"/>
              </a:rPr>
              <a:t>Professional, </a:t>
            </a:r>
            <a:r>
              <a:rPr lang="en-GB" sz="1800" dirty="0">
                <a:latin typeface="Century Gothic" panose="020B0502020202020204" pitchFamily="34" charset="0"/>
              </a:rPr>
              <a:t>structured, strictly private and confidential </a:t>
            </a:r>
            <a:r>
              <a:rPr lang="en-GB" sz="1800" dirty="0" smtClean="0">
                <a:latin typeface="Century Gothic" panose="020B0502020202020204" pitchFamily="34" charset="0"/>
              </a:rPr>
              <a:t>interviews, </a:t>
            </a:r>
            <a:r>
              <a:rPr lang="en-GB" sz="1800" dirty="0">
                <a:latin typeface="Century Gothic" panose="020B0502020202020204" pitchFamily="34" charset="0"/>
              </a:rPr>
              <a:t>with people at varying levels within the </a:t>
            </a:r>
            <a:r>
              <a:rPr lang="en-GB" sz="1800" dirty="0" smtClean="0">
                <a:latin typeface="Century Gothic" panose="020B0502020202020204" pitchFamily="34" charset="0"/>
              </a:rPr>
              <a:t>organisation, </a:t>
            </a:r>
            <a:r>
              <a:rPr lang="en-GB" sz="1800" dirty="0">
                <a:latin typeface="Century Gothic" panose="020B0502020202020204" pitchFamily="34" charset="0"/>
              </a:rPr>
              <a:t>will give priceless insights as to the “starting point” for </a:t>
            </a:r>
            <a:r>
              <a:rPr lang="en-GB" sz="1800" dirty="0" smtClean="0">
                <a:latin typeface="Century Gothic" panose="020B0502020202020204" pitchFamily="34" charset="0"/>
              </a:rPr>
              <a:t>any development </a:t>
            </a:r>
            <a:r>
              <a:rPr lang="en-GB" sz="1800" dirty="0">
                <a:latin typeface="Century Gothic" panose="020B0502020202020204" pitchFamily="34" charset="0"/>
              </a:rPr>
              <a:t>programme. Here’s the thing: it’s usually nowhere near </a:t>
            </a:r>
            <a:r>
              <a:rPr lang="en-GB" sz="1800" dirty="0" smtClean="0">
                <a:latin typeface="Century Gothic" panose="020B0502020202020204" pitchFamily="34" charset="0"/>
              </a:rPr>
              <a:t>where you </a:t>
            </a:r>
            <a:r>
              <a:rPr lang="en-GB" sz="1800" dirty="0">
                <a:latin typeface="Century Gothic" panose="020B0502020202020204" pitchFamily="34" charset="0"/>
              </a:rPr>
              <a:t>think it is</a:t>
            </a:r>
            <a:r>
              <a:rPr lang="en-GB" sz="1600" dirty="0" smtClean="0">
                <a:latin typeface="Century Gothic" panose="020B0502020202020204" pitchFamily="34" charset="0"/>
              </a:rPr>
              <a:t>!</a:t>
            </a:r>
          </a:p>
          <a:p>
            <a:pPr marL="228600" indent="-228600">
              <a:buFont typeface="+mj-lt"/>
              <a:buAutoNum type="alphaLcPeriod"/>
              <a:defRPr/>
            </a:pPr>
            <a:endParaRPr lang="en-GB" sz="1600" dirty="0">
              <a:latin typeface="Century Gothic" panose="020B0502020202020204" pitchFamily="34" charset="0"/>
            </a:endParaRPr>
          </a:p>
          <a:p>
            <a:pPr algn="l">
              <a:defRPr/>
            </a:pPr>
            <a:r>
              <a:rPr lang="en-GB" sz="1200" dirty="0" smtClean="0">
                <a:latin typeface="Futura Md BT" pitchFamily="34" charset="0"/>
              </a:rPr>
              <a:t>		</a:t>
            </a:r>
            <a:endParaRPr 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7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6350" y="885825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43657"/>
              </p:ext>
            </p:extLst>
          </p:nvPr>
        </p:nvGraphicFramePr>
        <p:xfrm>
          <a:off x="3840" y="885825"/>
          <a:ext cx="8089900" cy="46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900"/>
              </a:tblGrid>
              <a:tr h="461179">
                <a:tc>
                  <a:txBody>
                    <a:bodyPr/>
                    <a:lstStyle/>
                    <a:p>
                      <a:pPr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2.</a:t>
                      </a:r>
                      <a:r>
                        <a:rPr lang="en-GB" sz="2000" b="0" baseline="0" dirty="0" smtClean="0">
                          <a:latin typeface="Brandon Text Regular" pitchFamily="34" charset="0"/>
                        </a:rPr>
                        <a:t> Overlooking the outcomes (hard or soft)</a:t>
                      </a:r>
                      <a:endParaRPr lang="en-GB" sz="2000" b="0" dirty="0" smtClean="0">
                        <a:latin typeface="Brandon Text Regular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12"/>
          <p:cNvCxnSpPr>
            <a:cxnSpLocks noChangeShapeType="1"/>
          </p:cNvCxnSpPr>
          <p:nvPr/>
        </p:nvCxnSpPr>
        <p:spPr bwMode="auto">
          <a:xfrm>
            <a:off x="2313099" y="1655763"/>
            <a:ext cx="25104" cy="5898218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70100" y="1800224"/>
            <a:ext cx="5699014" cy="528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l">
              <a:defRPr/>
            </a:pPr>
            <a:endParaRPr lang="en-GB" sz="1800" dirty="0" smtClean="0">
              <a:latin typeface="Futura Md BT" pitchFamily="34" charset="0"/>
            </a:endParaRPr>
          </a:p>
          <a:p>
            <a:pPr marL="742950" lvl="1" indent="-285750">
              <a:lnSpc>
                <a:spcPts val="2005"/>
              </a:lnSpc>
              <a:spcAft>
                <a:spcPts val="3375"/>
              </a:spcAft>
              <a:buFont typeface="+mj-lt"/>
              <a:buAutoNum type="alphaLcPeriod"/>
            </a:pPr>
            <a:r>
              <a:rPr lang="en-GB" sz="1800" spc="-25" dirty="0">
                <a:latin typeface="Century Gothic" panose="020B0502020202020204" pitchFamily="34" charset="0"/>
                <a:ea typeface="Times New Roman"/>
                <a:cs typeface="Times New Roman"/>
              </a:rPr>
              <a:t>In the earliest stages of planning a leadership initiative, companies should ask themselves a simple question: what, precisely, are the outcomes we want to see? (hard </a:t>
            </a:r>
            <a:r>
              <a:rPr lang="en-GB" sz="1800" spc="-25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and</a:t>
            </a:r>
            <a:r>
              <a:rPr lang="en-GB" sz="1800" spc="-25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 </a:t>
            </a:r>
            <a:r>
              <a:rPr lang="en-GB" sz="1800" spc="-25" dirty="0">
                <a:latin typeface="Century Gothic" panose="020B0502020202020204" pitchFamily="34" charset="0"/>
                <a:ea typeface="Times New Roman"/>
                <a:cs typeface="Times New Roman"/>
              </a:rPr>
              <a:t>soft)</a:t>
            </a:r>
            <a:endParaRPr lang="en-GB" sz="1800" dirty="0">
              <a:latin typeface="Century Gothic" panose="020B0502020202020204" pitchFamily="34" charset="0"/>
              <a:ea typeface="Calibri"/>
              <a:cs typeface="Times New Roman"/>
            </a:endParaRPr>
          </a:p>
          <a:p>
            <a:pPr marL="742950" lvl="1" indent="-285750">
              <a:lnSpc>
                <a:spcPts val="2005"/>
              </a:lnSpc>
              <a:spcAft>
                <a:spcPts val="3375"/>
              </a:spcAft>
              <a:buFont typeface="+mj-lt"/>
              <a:buAutoNum type="alphaLcPeriod"/>
            </a:pPr>
            <a:r>
              <a:rPr lang="en-GB" sz="1800" spc="-25" dirty="0">
                <a:latin typeface="Century Gothic" panose="020B0502020202020204" pitchFamily="34" charset="0"/>
                <a:ea typeface="Times New Roman"/>
                <a:cs typeface="Times New Roman"/>
              </a:rPr>
              <a:t>Focusing on outcomes inevitably means equipping leaders with a small number of competencies (two to three) that will maximise a </a:t>
            </a:r>
            <a:r>
              <a:rPr lang="en-GB" sz="1800" spc="-25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leader’s </a:t>
            </a:r>
            <a:r>
              <a:rPr lang="en-GB" sz="1800" spc="-25" dirty="0">
                <a:latin typeface="Century Gothic" panose="020B0502020202020204" pitchFamily="34" charset="0"/>
                <a:ea typeface="Times New Roman"/>
                <a:cs typeface="Times New Roman"/>
              </a:rPr>
              <a:t>likelihood of delivering the outcomes.</a:t>
            </a:r>
            <a:endParaRPr lang="en-GB" sz="1800" dirty="0">
              <a:latin typeface="Century Gothic" panose="020B0502020202020204" pitchFamily="34" charset="0"/>
              <a:ea typeface="Calibri"/>
              <a:cs typeface="Times New Roman"/>
            </a:endParaRPr>
          </a:p>
          <a:p>
            <a:pPr marL="742950" lvl="1" indent="-285750">
              <a:lnSpc>
                <a:spcPts val="2005"/>
              </a:lnSpc>
              <a:spcAft>
                <a:spcPts val="3375"/>
              </a:spcAft>
              <a:buFont typeface="+mj-lt"/>
              <a:buAutoNum type="alphaLcPeriod"/>
            </a:pPr>
            <a:r>
              <a:rPr lang="en-GB" sz="1800" spc="-25" dirty="0">
                <a:latin typeface="Century Gothic" panose="020B0502020202020204" pitchFamily="34" charset="0"/>
                <a:ea typeface="Times New Roman"/>
                <a:cs typeface="Times New Roman"/>
              </a:rPr>
              <a:t>Staying focused on delivering the leadership skills to deliver on the outcomes avoids the usual “alphabet soup” of non-relevant leadership skills being delivered.</a:t>
            </a:r>
            <a:endParaRPr lang="en-GB" sz="1800" dirty="0">
              <a:latin typeface="Century Gothic" panose="020B0502020202020204" pitchFamily="34" charset="0"/>
              <a:ea typeface="Calibri"/>
              <a:cs typeface="Times New Roman"/>
            </a:endParaRPr>
          </a:p>
          <a:p>
            <a:pPr algn="l">
              <a:defRPr/>
            </a:pPr>
            <a:endParaRPr lang="en-GB" sz="1200" dirty="0" smtClean="0">
              <a:latin typeface="Futura Md BT" pitchFamily="34" charset="0"/>
            </a:endParaRPr>
          </a:p>
          <a:p>
            <a:pPr algn="l">
              <a:defRPr/>
            </a:pPr>
            <a:r>
              <a:rPr lang="en-GB" sz="1200" dirty="0" smtClean="0">
                <a:latin typeface="Futura Md BT" pitchFamily="34" charset="0"/>
              </a:rPr>
              <a:t>			</a:t>
            </a:r>
            <a:endParaRPr 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75017" y="2827229"/>
            <a:ext cx="2145563" cy="2785348"/>
            <a:chOff x="77321" y="2611379"/>
            <a:chExt cx="2145563" cy="2785348"/>
          </a:xfrm>
        </p:grpSpPr>
        <p:grpSp>
          <p:nvGrpSpPr>
            <p:cNvPr id="36" name="Group 35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40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1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2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3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9" name="TextBox 38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</a:t>
              </a:r>
              <a:r>
                <a:rPr lang="en-GB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sewellstraining</a:t>
              </a:r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9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6350" y="885825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111815"/>
              </p:ext>
            </p:extLst>
          </p:nvPr>
        </p:nvGraphicFramePr>
        <p:xfrm>
          <a:off x="3840" y="885825"/>
          <a:ext cx="8089900" cy="46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900"/>
              </a:tblGrid>
              <a:tr h="461179">
                <a:tc>
                  <a:txBody>
                    <a:bodyPr/>
                    <a:lstStyle/>
                    <a:p>
                      <a:pPr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3.</a:t>
                      </a:r>
                      <a:r>
                        <a:rPr lang="en-GB" sz="2000" b="0" baseline="0" dirty="0" smtClean="0">
                          <a:latin typeface="Brandon Text Regular" pitchFamily="34" charset="0"/>
                        </a:rPr>
                        <a:t> Underestimating the power of ingrained attitudes and mind-sets</a:t>
                      </a:r>
                      <a:endParaRPr lang="en-GB" sz="2000" b="0" dirty="0" smtClean="0">
                        <a:latin typeface="Brandon Text Regular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12"/>
          <p:cNvCxnSpPr>
            <a:cxnSpLocks noChangeShapeType="1"/>
          </p:cNvCxnSpPr>
          <p:nvPr/>
        </p:nvCxnSpPr>
        <p:spPr bwMode="auto">
          <a:xfrm flipH="1">
            <a:off x="2313098" y="1655763"/>
            <a:ext cx="1" cy="5898218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2428394" y="1569631"/>
            <a:ext cx="611870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entury Gothic" panose="020B0502020202020204" pitchFamily="34" charset="0"/>
              </a:rPr>
              <a:t>Becoming a more effective leader often requires changing one’s own behaviour and the behaviour of others. </a:t>
            </a:r>
            <a:r>
              <a:rPr lang="en-GB" sz="1600" dirty="0" smtClean="0">
                <a:latin typeface="Century Gothic" panose="020B0502020202020204" pitchFamily="34" charset="0"/>
              </a:rPr>
              <a:t>It’s not just about developing the skill; it’s about igniting a passion around developing the will (*the “want” to change)</a:t>
            </a:r>
            <a:endParaRPr lang="en-GB" sz="1600" dirty="0" smtClean="0">
              <a:latin typeface="Century Gothic" panose="020B0502020202020204" pitchFamily="34" charset="0"/>
            </a:endParaRP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 smtClean="0">
                <a:latin typeface="Century Gothic" panose="020B0502020202020204" pitchFamily="34" charset="0"/>
              </a:rPr>
              <a:t>Most </a:t>
            </a:r>
            <a:r>
              <a:rPr lang="en-GB" sz="1600" dirty="0">
                <a:latin typeface="Century Gothic" panose="020B0502020202020204" pitchFamily="34" charset="0"/>
              </a:rPr>
              <a:t>companies recognise that this also means adjusting underlying attitudes and </a:t>
            </a:r>
            <a:r>
              <a:rPr lang="en-GB" sz="1600" dirty="0" smtClean="0">
                <a:latin typeface="Century Gothic" panose="020B0502020202020204" pitchFamily="34" charset="0"/>
              </a:rPr>
              <a:t>mind-sets. </a:t>
            </a:r>
            <a:r>
              <a:rPr lang="en-GB" sz="1600" dirty="0">
                <a:latin typeface="Century Gothic" panose="020B0502020202020204" pitchFamily="34" charset="0"/>
              </a:rPr>
              <a:t>T</a:t>
            </a:r>
            <a:r>
              <a:rPr lang="en-GB" sz="1600" dirty="0" smtClean="0">
                <a:latin typeface="Century Gothic" panose="020B0502020202020204" pitchFamily="34" charset="0"/>
              </a:rPr>
              <a:t>oo </a:t>
            </a:r>
            <a:r>
              <a:rPr lang="en-GB" sz="1600" dirty="0">
                <a:latin typeface="Century Gothic" panose="020B0502020202020204" pitchFamily="34" charset="0"/>
              </a:rPr>
              <a:t>often these organisations are reluctant to address the root causes of why leaders act the way they do. </a:t>
            </a:r>
            <a:endParaRPr lang="en-GB" sz="1600" dirty="0" smtClean="0">
              <a:latin typeface="Century Gothic" panose="020B0502020202020204" pitchFamily="34" charset="0"/>
            </a:endParaRP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 smtClean="0">
                <a:latin typeface="Century Gothic" panose="020B0502020202020204" pitchFamily="34" charset="0"/>
              </a:rPr>
              <a:t>Doing </a:t>
            </a:r>
            <a:r>
              <a:rPr lang="en-GB" sz="1600" dirty="0">
                <a:latin typeface="Century Gothic" panose="020B0502020202020204" pitchFamily="34" charset="0"/>
              </a:rPr>
              <a:t>so can be uncomfortable for participants, programme facilitators, </a:t>
            </a:r>
            <a:r>
              <a:rPr lang="en-GB" sz="1600" dirty="0" smtClean="0">
                <a:latin typeface="Century Gothic" panose="020B0502020202020204" pitchFamily="34" charset="0"/>
              </a:rPr>
              <a:t>coaches and </a:t>
            </a:r>
            <a:r>
              <a:rPr lang="en-GB" sz="1600" dirty="0">
                <a:latin typeface="Century Gothic" panose="020B0502020202020204" pitchFamily="34" charset="0"/>
              </a:rPr>
              <a:t>bosses – </a:t>
            </a:r>
            <a:r>
              <a:rPr lang="en-GB" sz="1600" dirty="0" smtClean="0">
                <a:latin typeface="Century Gothic" panose="020B0502020202020204" pitchFamily="34" charset="0"/>
              </a:rPr>
              <a:t>but, </a:t>
            </a:r>
            <a:r>
              <a:rPr lang="en-GB" sz="1600" dirty="0">
                <a:latin typeface="Century Gothic" panose="020B0502020202020204" pitchFamily="34" charset="0"/>
              </a:rPr>
              <a:t>if there isn’t a significant degree of ‘measured’ discomfort, the chances are that the behaviour won’t change</a:t>
            </a:r>
            <a:r>
              <a:rPr lang="en-GB" sz="1600" dirty="0" smtClean="0">
                <a:latin typeface="Century Gothic" panose="020B0502020202020204" pitchFamily="34" charset="0"/>
              </a:rPr>
              <a:t>.</a:t>
            </a: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>
                <a:latin typeface="Century Gothic" panose="020B0502020202020204" pitchFamily="34" charset="0"/>
              </a:rPr>
              <a:t>This needs to be balanced with building a positive belief about their ability to make the changes – and succeed at delivering the outcomes. </a:t>
            </a:r>
            <a:endParaRPr lang="en-GB" sz="1600" dirty="0" smtClean="0">
              <a:latin typeface="Century Gothic" panose="020B0502020202020204" pitchFamily="34" charset="0"/>
            </a:endParaRP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>
                <a:latin typeface="Century Gothic" panose="020B0502020202020204" pitchFamily="34" charset="0"/>
              </a:rPr>
              <a:t>In any development programme, especially one with a focus on leadership, </a:t>
            </a:r>
            <a:r>
              <a:rPr lang="en-GB" sz="1600" dirty="0" smtClean="0">
                <a:latin typeface="Century Gothic" panose="020B0502020202020204" pitchFamily="34" charset="0"/>
              </a:rPr>
              <a:t>“you </a:t>
            </a:r>
            <a:r>
              <a:rPr lang="en-GB" sz="1600" dirty="0">
                <a:latin typeface="Century Gothic" panose="020B0502020202020204" pitchFamily="34" charset="0"/>
              </a:rPr>
              <a:t>can’t take people to a place they don’t believe exists”. Build the belief, total belief, first … the skills will surely follow.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06914" y="2908489"/>
            <a:ext cx="2145563" cy="2785348"/>
            <a:chOff x="77321" y="2611379"/>
            <a:chExt cx="2145563" cy="2785348"/>
          </a:xfrm>
        </p:grpSpPr>
        <p:grpSp>
          <p:nvGrpSpPr>
            <p:cNvPr id="20" name="Group 19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24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6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7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" name="TextBox 22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sewellstraining</a:t>
              </a:r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9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6350" y="885825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72638"/>
              </p:ext>
            </p:extLst>
          </p:nvPr>
        </p:nvGraphicFramePr>
        <p:xfrm>
          <a:off x="3840" y="885825"/>
          <a:ext cx="80899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900"/>
              </a:tblGrid>
              <a:tr h="461179">
                <a:tc>
                  <a:txBody>
                    <a:bodyPr/>
                    <a:lstStyle/>
                    <a:p>
                      <a:pPr lvl="0"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4. Failing to follow up … to ensure key learnings are transferred into    the workplace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12"/>
          <p:cNvCxnSpPr>
            <a:cxnSpLocks noChangeShapeType="1"/>
          </p:cNvCxnSpPr>
          <p:nvPr/>
        </p:nvCxnSpPr>
        <p:spPr bwMode="auto">
          <a:xfrm flipH="1">
            <a:off x="2309923" y="1655763"/>
            <a:ext cx="3176" cy="5898218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390886" y="1720850"/>
            <a:ext cx="773906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l">
              <a:defRPr/>
            </a:pPr>
            <a:endParaRPr lang="en-GB" sz="1200" dirty="0" smtClean="0">
              <a:latin typeface="Futura Md BT" pitchFamily="34" charset="0"/>
            </a:endParaRPr>
          </a:p>
          <a:p>
            <a:pPr algn="l">
              <a:defRPr/>
            </a:pPr>
            <a:endParaRPr lang="en-GB" sz="1200" dirty="0" smtClean="0">
              <a:latin typeface="Futura Md BT" pitchFamily="34" charset="0"/>
            </a:endParaRPr>
          </a:p>
          <a:p>
            <a:pPr algn="l">
              <a:defRPr/>
            </a:pPr>
            <a:r>
              <a:rPr lang="en-GB" sz="1200" dirty="0" smtClean="0">
                <a:latin typeface="Futura Md BT" pitchFamily="34" charset="0"/>
              </a:rPr>
              <a:t>			</a:t>
            </a:r>
            <a:endParaRPr lang="en-GB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05358" y="2072786"/>
            <a:ext cx="5638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entury Gothic" panose="020B0502020202020204" pitchFamily="34" charset="0"/>
              </a:rPr>
              <a:t>Companies often pay lip service to the importance of developing leadership </a:t>
            </a:r>
            <a:r>
              <a:rPr lang="en-GB" sz="1600" dirty="0" smtClean="0">
                <a:latin typeface="Century Gothic" panose="020B0502020202020204" pitchFamily="34" charset="0"/>
              </a:rPr>
              <a:t>skills, </a:t>
            </a:r>
            <a:r>
              <a:rPr lang="en-GB" sz="1600" dirty="0">
                <a:latin typeface="Century Gothic" panose="020B0502020202020204" pitchFamily="34" charset="0"/>
              </a:rPr>
              <a:t>but have no evidence of them being transferred into the </a:t>
            </a:r>
            <a:r>
              <a:rPr lang="en-GB" sz="1600" dirty="0" smtClean="0">
                <a:latin typeface="Century Gothic" panose="020B0502020202020204" pitchFamily="34" charset="0"/>
              </a:rPr>
              <a:t>workplace </a:t>
            </a:r>
            <a:r>
              <a:rPr lang="en-GB" sz="1600" dirty="0">
                <a:latin typeface="Century Gothic" panose="020B0502020202020204" pitchFamily="34" charset="0"/>
              </a:rPr>
              <a:t>and making positive improvements on the KPI dashboard.  </a:t>
            </a:r>
            <a:r>
              <a:rPr lang="en-GB" sz="1600" dirty="0" smtClean="0">
                <a:latin typeface="Century Gothic" panose="020B0502020202020204" pitchFamily="34" charset="0"/>
              </a:rPr>
              <a:t>This </a:t>
            </a:r>
            <a:r>
              <a:rPr lang="en-GB" sz="1600" dirty="0">
                <a:latin typeface="Century Gothic" panose="020B0502020202020204" pitchFamily="34" charset="0"/>
              </a:rPr>
              <a:t>makes it impossible to measure the </a:t>
            </a:r>
            <a:r>
              <a:rPr lang="en-GB" sz="1600" dirty="0" smtClean="0">
                <a:latin typeface="Century Gothic" panose="020B0502020202020204" pitchFamily="34" charset="0"/>
              </a:rPr>
              <a:t>ROI.</a:t>
            </a: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>
                <a:latin typeface="Century Gothic" panose="020B0502020202020204" pitchFamily="34" charset="0"/>
              </a:rPr>
              <a:t>If businesses fail to track and measure changes in leadership </a:t>
            </a:r>
            <a:r>
              <a:rPr lang="en-GB" sz="1600" dirty="0" smtClean="0">
                <a:latin typeface="Century Gothic" panose="020B0502020202020204" pitchFamily="34" charset="0"/>
              </a:rPr>
              <a:t>performance, </a:t>
            </a:r>
            <a:r>
              <a:rPr lang="en-GB" sz="1600" dirty="0">
                <a:latin typeface="Century Gothic" panose="020B0502020202020204" pitchFamily="34" charset="0"/>
              </a:rPr>
              <a:t>over </a:t>
            </a:r>
            <a:r>
              <a:rPr lang="en-GB" sz="1600" dirty="0" smtClean="0">
                <a:latin typeface="Century Gothic" panose="020B0502020202020204" pitchFamily="34" charset="0"/>
              </a:rPr>
              <a:t>time </a:t>
            </a:r>
            <a:r>
              <a:rPr lang="en-GB" sz="1600" dirty="0">
                <a:latin typeface="Century Gothic" panose="020B0502020202020204" pitchFamily="34" charset="0"/>
              </a:rPr>
              <a:t>they increase the odds that improvement initiatives won’t be taken seriously</a:t>
            </a:r>
            <a:r>
              <a:rPr lang="en-GB" sz="1600" dirty="0" smtClean="0">
                <a:latin typeface="Century Gothic" panose="020B0502020202020204" pitchFamily="34" charset="0"/>
              </a:rPr>
              <a:t>.</a:t>
            </a: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>
                <a:latin typeface="Century Gothic" panose="020B0502020202020204" pitchFamily="34" charset="0"/>
              </a:rPr>
              <a:t>Regular </a:t>
            </a:r>
            <a:r>
              <a:rPr lang="en-GB" sz="1600" dirty="0" smtClean="0">
                <a:latin typeface="Century Gothic" panose="020B0502020202020204" pitchFamily="34" charset="0"/>
              </a:rPr>
              <a:t>“on </a:t>
            </a:r>
            <a:r>
              <a:rPr lang="en-GB" sz="1600" dirty="0">
                <a:latin typeface="Century Gothic" panose="020B0502020202020204" pitchFamily="34" charset="0"/>
              </a:rPr>
              <a:t>the </a:t>
            </a:r>
            <a:r>
              <a:rPr lang="en-GB" sz="1600" dirty="0" smtClean="0">
                <a:latin typeface="Century Gothic" panose="020B0502020202020204" pitchFamily="34" charset="0"/>
              </a:rPr>
              <a:t>job” </a:t>
            </a:r>
            <a:r>
              <a:rPr lang="en-GB" sz="1600" dirty="0">
                <a:latin typeface="Century Gothic" panose="020B0502020202020204" pitchFamily="34" charset="0"/>
              </a:rPr>
              <a:t>professional coaching, over a six or twelve month </a:t>
            </a:r>
            <a:r>
              <a:rPr lang="en-GB" sz="1600" dirty="0" smtClean="0">
                <a:latin typeface="Century Gothic" panose="020B0502020202020204" pitchFamily="34" charset="0"/>
              </a:rPr>
              <a:t>period, </a:t>
            </a:r>
            <a:r>
              <a:rPr lang="en-GB" sz="1600" dirty="0">
                <a:latin typeface="Century Gothic" panose="020B0502020202020204" pitchFamily="34" charset="0"/>
              </a:rPr>
              <a:t>is the most effective way to embed the learning into performance improvements. </a:t>
            </a:r>
            <a:endParaRPr lang="en-GB" sz="1600" dirty="0" smtClean="0">
              <a:latin typeface="Century Gothic" panose="020B0502020202020204" pitchFamily="34" charset="0"/>
            </a:endParaRPr>
          </a:p>
          <a:p>
            <a:endParaRPr lang="en-GB" sz="1600" dirty="0">
              <a:latin typeface="Century Gothic" panose="020B0502020202020204" pitchFamily="34" charset="0"/>
            </a:endParaRPr>
          </a:p>
          <a:p>
            <a:r>
              <a:rPr lang="en-GB" sz="1600" dirty="0" smtClean="0">
                <a:latin typeface="Century Gothic" panose="020B0502020202020204" pitchFamily="34" charset="0"/>
              </a:rPr>
              <a:t>A </a:t>
            </a:r>
            <a:r>
              <a:rPr lang="en-GB" sz="1600" dirty="0">
                <a:latin typeface="Century Gothic" panose="020B0502020202020204" pitchFamily="34" charset="0"/>
              </a:rPr>
              <a:t>360 </a:t>
            </a:r>
            <a:r>
              <a:rPr lang="en-GB" sz="1600" dirty="0" smtClean="0">
                <a:latin typeface="Century Gothic" panose="020B0502020202020204" pitchFamily="34" charset="0"/>
              </a:rPr>
              <a:t>degree feedback exercise, </a:t>
            </a:r>
            <a:r>
              <a:rPr lang="en-GB" sz="1600" dirty="0">
                <a:latin typeface="Century Gothic" panose="020B0502020202020204" pitchFamily="34" charset="0"/>
              </a:rPr>
              <a:t>at the beginning of a programme, followed by another one after 6 to 12 </a:t>
            </a:r>
            <a:r>
              <a:rPr lang="en-GB" sz="1600" dirty="0" smtClean="0">
                <a:latin typeface="Century Gothic" panose="020B0502020202020204" pitchFamily="34" charset="0"/>
              </a:rPr>
              <a:t>months, </a:t>
            </a:r>
            <a:r>
              <a:rPr lang="en-GB" sz="1600" dirty="0">
                <a:latin typeface="Century Gothic" panose="020B0502020202020204" pitchFamily="34" charset="0"/>
              </a:rPr>
              <a:t>can also be effective and insightful.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7321" y="2611379"/>
            <a:ext cx="2145563" cy="2785348"/>
            <a:chOff x="77321" y="2611379"/>
            <a:chExt cx="2145563" cy="2785348"/>
          </a:xfrm>
        </p:grpSpPr>
        <p:grpSp>
          <p:nvGrpSpPr>
            <p:cNvPr id="20" name="Group 19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24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6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7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" name="TextBox 22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sewellstraining</a:t>
              </a:r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94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/>
        </p:nvSpPr>
        <p:spPr>
          <a:xfrm>
            <a:off x="-21371" y="0"/>
            <a:ext cx="6612847" cy="7556478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619197" y="9208"/>
            <a:ext cx="4157281" cy="7553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Rectangle 2"/>
          <p:cNvSpPr/>
          <p:nvPr/>
        </p:nvSpPr>
        <p:spPr>
          <a:xfrm>
            <a:off x="6573476" y="0"/>
            <a:ext cx="36000" cy="7562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396925" y="5125932"/>
            <a:ext cx="468319" cy="39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545" tIns="49272" rIns="98545" bIns="49272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Char char=" "/>
            </a:pPr>
            <a:r>
              <a:rPr kumimoji="0" lang="en-GB" altLang="en-US" sz="1900" dirty="0">
                <a:latin typeface="Arial Rounded MT Bold" pitchFamily="34" charset="0"/>
              </a:rPr>
              <a:t>  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" y="7155677"/>
            <a:ext cx="6489700" cy="37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545" tIns="49272" rIns="98545" bIns="49272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GB" altLang="en-US" sz="900" noProof="1">
                <a:solidFill>
                  <a:schemeClr val="bg1"/>
                </a:solidFill>
                <a:latin typeface="Futura Md BT"/>
              </a:rPr>
              <a:t>Sewells is the trading name of Sewells Training and Consultancy Limited a company registered in England number 1771342  REF: SO3</a:t>
            </a:r>
            <a:endParaRPr kumimoji="0" lang="en-US" altLang="en-US" sz="900" dirty="0">
              <a:solidFill>
                <a:schemeClr val="bg1"/>
              </a:solidFill>
              <a:latin typeface="Futura Md BT"/>
            </a:endParaRPr>
          </a:p>
        </p:txBody>
      </p:sp>
      <p:sp>
        <p:nvSpPr>
          <p:cNvPr id="14" name="Rounded Rectangle 2"/>
          <p:cNvSpPr>
            <a:spLocks noChangeArrowheads="1"/>
          </p:cNvSpPr>
          <p:nvPr/>
        </p:nvSpPr>
        <p:spPr bwMode="auto">
          <a:xfrm>
            <a:off x="546100" y="1389587"/>
            <a:ext cx="5486400" cy="5584052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8545" tIns="49272" rIns="98545" bIns="49272"/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600" dirty="0"/>
          </a:p>
        </p:txBody>
      </p:sp>
      <p:sp>
        <p:nvSpPr>
          <p:cNvPr id="28" name="TextBox 27"/>
          <p:cNvSpPr txBox="1"/>
          <p:nvPr/>
        </p:nvSpPr>
        <p:spPr>
          <a:xfrm>
            <a:off x="546100" y="200025"/>
            <a:ext cx="5486400" cy="1021556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Futura Md BT"/>
              </a:rPr>
              <a:t>To discuss your needs and requirements contact us on …</a:t>
            </a:r>
          </a:p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073151" y="1523366"/>
            <a:ext cx="434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SEWELLS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Holden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House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Chester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Business Park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Chester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Cheshire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CH4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9QU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Tel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: 01244 681068 </a:t>
            </a: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Fax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: 01244 677974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sales@sewells.com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  <a:hlinkClick r:id="rId3"/>
              </a:rPr>
              <a:t>www.sewells.com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@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will_holden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@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sewellstraining</a:t>
            </a: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  <a:hlinkClick r:id="rId4"/>
              </a:rPr>
              <a:t>‘the guide’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by Dr William Holden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endParaRPr lang="en-GB" dirty="0"/>
          </a:p>
        </p:txBody>
      </p:sp>
      <p:pic>
        <p:nvPicPr>
          <p:cNvPr id="46" name="Picture 23" descr="Image result for twitter transparent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97" y="5767382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Image result for white email icon transparent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47" y="4497157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Image result for white website icon transparent background"/>
          <p:cNvPicPr>
            <a:picLocks noChangeAspect="1" noChangeArrowheads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97" y="5057026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white amazon icon"/>
          <p:cNvPicPr>
            <a:picLocks noChangeAspect="1" noChangeArrowheads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23" y="6375825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8603</TotalTime>
  <Words>709</Words>
  <Application>Microsoft Office PowerPoint</Application>
  <PresentationFormat>Custom</PresentationFormat>
  <Paragraphs>133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Sewells Case Study:</dc:title>
  <dc:creator>Ashley Rudd</dc:creator>
  <cp:lastModifiedBy>Ciamhne Boakye</cp:lastModifiedBy>
  <cp:revision>293</cp:revision>
  <cp:lastPrinted>2017-10-17T13:01:37Z</cp:lastPrinted>
  <dcterms:created xsi:type="dcterms:W3CDTF">2015-09-14T12:49:31Z</dcterms:created>
  <dcterms:modified xsi:type="dcterms:W3CDTF">2017-11-13T17:03:24Z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2015-04-27T00:00:00Z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2015-09-14T00:00:00Z</vt:filetime>
  </property>
</Properties>
</file>