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86" r:id="rId2"/>
    <p:sldId id="333" r:id="rId3"/>
    <p:sldId id="343" r:id="rId4"/>
  </p:sldIdLst>
  <p:sldSz cx="10693400" cy="7562850"/>
  <p:notesSz cx="9926638" cy="6797675"/>
  <p:defaultTextStyle>
    <a:defPPr>
      <a:defRPr lang="en-US"/>
    </a:defPPr>
    <a:lvl1pPr marL="0" algn="l" defTabSz="9136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838" algn="l" defTabSz="9136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671" algn="l" defTabSz="9136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506" algn="l" defTabSz="9136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339" algn="l" defTabSz="9136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4174" algn="l" defTabSz="9136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1013" algn="l" defTabSz="9136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7844" algn="l" defTabSz="9136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4683" algn="l" defTabSz="9136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16A6"/>
    <a:srgbClr val="29F73D"/>
    <a:srgbClr val="94CBCC"/>
    <a:srgbClr val="4872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20" autoAdjust="0"/>
    <p:restoredTop sz="91314" autoAdjust="0"/>
  </p:normalViewPr>
  <p:slideViewPr>
    <p:cSldViewPr>
      <p:cViewPr>
        <p:scale>
          <a:sx n="100" d="100"/>
          <a:sy n="100" d="100"/>
        </p:scale>
        <p:origin x="-1848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19" d="100"/>
          <a:sy n="119" d="100"/>
        </p:scale>
        <p:origin x="-1962" y="-102"/>
      </p:cViewPr>
      <p:guideLst>
        <p:guide orient="horz" pos="2141"/>
        <p:guide pos="312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642" cy="339598"/>
          </a:xfrm>
          <a:prstGeom prst="rect">
            <a:avLst/>
          </a:prstGeom>
        </p:spPr>
        <p:txBody>
          <a:bodyPr vert="horz" lIns="83759" tIns="41880" rIns="83759" bIns="41880" rtlCol="0"/>
          <a:lstStyle>
            <a:lvl1pPr algn="l">
              <a:defRPr sz="11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523" y="1"/>
            <a:ext cx="4300168" cy="339598"/>
          </a:xfrm>
          <a:prstGeom prst="rect">
            <a:avLst/>
          </a:prstGeom>
        </p:spPr>
        <p:txBody>
          <a:bodyPr vert="horz" lIns="83759" tIns="41880" rIns="83759" bIns="41880" rtlCol="0"/>
          <a:lstStyle>
            <a:lvl1pPr algn="r">
              <a:defRPr sz="1100"/>
            </a:lvl1pPr>
          </a:lstStyle>
          <a:p>
            <a:fld id="{F2136CB0-D408-491D-B7C6-C756F0A77AC6}" type="datetimeFigureOut">
              <a:rPr lang="en-GB" smtClean="0"/>
              <a:t>10/11/2017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51"/>
            <a:ext cx="4301642" cy="339598"/>
          </a:xfrm>
          <a:prstGeom prst="rect">
            <a:avLst/>
          </a:prstGeom>
        </p:spPr>
        <p:txBody>
          <a:bodyPr vert="horz" lIns="83759" tIns="41880" rIns="83759" bIns="41880" rtlCol="0" anchor="b"/>
          <a:lstStyle>
            <a:lvl1pPr algn="l">
              <a:defRPr sz="11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523" y="6456651"/>
            <a:ext cx="4300168" cy="339598"/>
          </a:xfrm>
          <a:prstGeom prst="rect">
            <a:avLst/>
          </a:prstGeom>
        </p:spPr>
        <p:txBody>
          <a:bodyPr vert="horz" lIns="83759" tIns="41880" rIns="83759" bIns="41880" rtlCol="0" anchor="b"/>
          <a:lstStyle>
            <a:lvl1pPr algn="r">
              <a:defRPr sz="1100"/>
            </a:lvl1pPr>
          </a:lstStyle>
          <a:p>
            <a:fld id="{078EAD3A-FC05-42B7-ABE4-A8930FDAC9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8069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8F16FF-6863-43AE-BC6B-6AB3B42F8A15}" type="datetimeFigureOut">
              <a:rPr lang="en-GB" smtClean="0"/>
              <a:t>10/11/2017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62300" y="509588"/>
            <a:ext cx="36020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2262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245165-44CB-44F5-8836-61DADD9D6E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843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6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6838" algn="l" defTabSz="9136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3671" algn="l" defTabSz="9136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0506" algn="l" defTabSz="9136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7339" algn="l" defTabSz="9136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4174" algn="l" defTabSz="9136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1013" algn="l" defTabSz="9136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7844" algn="l" defTabSz="9136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4683" algn="l" defTabSz="9136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1257301"/>
            <a:ext cx="9804400" cy="461665"/>
          </a:xfrm>
        </p:spPr>
        <p:txBody>
          <a:bodyPr lIns="0" tIns="0" rIns="0" bIns="0"/>
          <a:lstStyle>
            <a:lvl1pPr>
              <a:defRPr sz="3000" b="1" i="0">
                <a:solidFill>
                  <a:srgbClr val="47737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1257301"/>
            <a:ext cx="9804400" cy="461665"/>
          </a:xfrm>
        </p:spPr>
        <p:txBody>
          <a:bodyPr lIns="0" tIns="0" rIns="0" bIns="0"/>
          <a:lstStyle>
            <a:lvl1pPr>
              <a:defRPr sz="3000" b="1" i="0">
                <a:solidFill>
                  <a:srgbClr val="47737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66"/>
            <a:ext cx="465162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66"/>
            <a:ext cx="465162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350" y="6372"/>
            <a:ext cx="10679430" cy="7547609"/>
          </a:xfrm>
          <a:custGeom>
            <a:avLst/>
            <a:gdLst/>
            <a:ahLst/>
            <a:cxnLst/>
            <a:rect l="l" t="t" r="r" b="b"/>
            <a:pathLst>
              <a:path w="10679430" h="7547609">
                <a:moveTo>
                  <a:pt x="0" y="7547292"/>
                </a:moveTo>
                <a:lnTo>
                  <a:pt x="10679290" y="7547292"/>
                </a:lnTo>
                <a:lnTo>
                  <a:pt x="10679290" y="0"/>
                </a:lnTo>
                <a:lnTo>
                  <a:pt x="0" y="0"/>
                </a:lnTo>
                <a:lnTo>
                  <a:pt x="0" y="7547292"/>
                </a:lnTo>
                <a:close/>
              </a:path>
            </a:pathLst>
          </a:custGeom>
          <a:solidFill>
            <a:srgbClr val="47737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1257301"/>
            <a:ext cx="9804400" cy="461665"/>
          </a:xfrm>
        </p:spPr>
        <p:txBody>
          <a:bodyPr lIns="0" tIns="0" rIns="0" bIns="0"/>
          <a:lstStyle>
            <a:lvl1pPr>
              <a:defRPr sz="3000" b="1" i="0">
                <a:solidFill>
                  <a:srgbClr val="47737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rgbClr val="477375"/>
                </a:solidFill>
                <a:latin typeface="Arial"/>
                <a:cs typeface="Arial"/>
              </a:defRPr>
            </a:lvl1pPr>
          </a:lstStyle>
          <a:p>
            <a:pPr marL="12690">
              <a:lnSpc>
                <a:spcPts val="1270"/>
              </a:lnSpc>
            </a:pPr>
            <a:r>
              <a:rPr lang="en-GB" spc="120" dirty="0" smtClean="0"/>
              <a:t>©</a:t>
            </a:r>
            <a:r>
              <a:rPr lang="en-GB" spc="-50" dirty="0" smtClean="0"/>
              <a:t> </a:t>
            </a:r>
            <a:r>
              <a:rPr lang="en-GB" spc="-35" dirty="0" smtClean="0"/>
              <a:t>2015</a:t>
            </a:r>
            <a:r>
              <a:rPr lang="en-GB" spc="-50" dirty="0" smtClean="0"/>
              <a:t> </a:t>
            </a:r>
            <a:r>
              <a:rPr lang="en-GB" spc="-110" dirty="0" smtClean="0"/>
              <a:t>S</a:t>
            </a:r>
            <a:r>
              <a:rPr lang="en-GB" spc="-100" dirty="0" smtClean="0"/>
              <a:t>e</a:t>
            </a:r>
            <a:r>
              <a:rPr lang="en-GB" spc="-35" dirty="0" smtClean="0"/>
              <a:t>w</a:t>
            </a:r>
            <a:r>
              <a:rPr lang="en-GB" spc="-30" dirty="0" smtClean="0"/>
              <a:t>ells</a:t>
            </a:r>
            <a:r>
              <a:rPr lang="en-GB" spc="-50" dirty="0" smtClean="0"/>
              <a:t> </a:t>
            </a:r>
            <a:r>
              <a:rPr lang="en-GB" spc="-100" dirty="0" smtClean="0"/>
              <a:t>L</a:t>
            </a:r>
            <a:r>
              <a:rPr lang="en-GB" spc="25" dirty="0" smtClean="0"/>
              <a:t>td.</a:t>
            </a:r>
            <a:r>
              <a:rPr lang="en-GB" spc="-50" dirty="0" smtClean="0"/>
              <a:t> </a:t>
            </a:r>
            <a:r>
              <a:rPr lang="en-GB" spc="-10" dirty="0" smtClean="0"/>
              <a:t>A</a:t>
            </a:r>
            <a:r>
              <a:rPr lang="en-GB" spc="25" dirty="0" smtClean="0"/>
              <a:t>ll</a:t>
            </a:r>
            <a:r>
              <a:rPr lang="en-GB" spc="-50" dirty="0" smtClean="0"/>
              <a:t> </a:t>
            </a:r>
            <a:r>
              <a:rPr lang="en-GB" spc="15" dirty="0" smtClean="0"/>
              <a:t>rig</a:t>
            </a:r>
            <a:r>
              <a:rPr lang="en-GB" spc="10" dirty="0" smtClean="0"/>
              <a:t>h</a:t>
            </a:r>
            <a:r>
              <a:rPr lang="en-GB" dirty="0" smtClean="0"/>
              <a:t>ts</a:t>
            </a:r>
            <a:r>
              <a:rPr lang="en-GB" spc="-50" dirty="0" smtClean="0"/>
              <a:t> </a:t>
            </a:r>
            <a:r>
              <a:rPr lang="en-GB" spc="40" dirty="0" smtClean="0"/>
              <a:t>r</a:t>
            </a:r>
            <a:r>
              <a:rPr lang="en-GB" spc="-35" dirty="0" smtClean="0"/>
              <a:t>eser</a:t>
            </a:r>
            <a:r>
              <a:rPr lang="en-GB" spc="-55" dirty="0" smtClean="0"/>
              <a:t>v</a:t>
            </a:r>
            <a:r>
              <a:rPr lang="en-GB" spc="-30" dirty="0" smtClean="0"/>
              <a:t>ed.</a:t>
            </a:r>
            <a:r>
              <a:rPr lang="en-GB" spc="-50" dirty="0" smtClean="0"/>
              <a:t> </a:t>
            </a:r>
            <a:r>
              <a:rPr lang="en-GB" spc="-120" dirty="0" smtClean="0"/>
              <a:t>R</a:t>
            </a:r>
            <a:r>
              <a:rPr lang="en-GB" spc="-5" dirty="0" smtClean="0"/>
              <a:t>egiste</a:t>
            </a:r>
            <a:r>
              <a:rPr lang="en-GB" spc="-25" dirty="0" smtClean="0"/>
              <a:t>r</a:t>
            </a:r>
            <a:r>
              <a:rPr lang="en-GB" spc="-30" dirty="0" smtClean="0"/>
              <a:t>ed</a:t>
            </a:r>
            <a:r>
              <a:rPr lang="en-GB" spc="-50" dirty="0" smtClean="0"/>
              <a:t> </a:t>
            </a:r>
            <a:r>
              <a:rPr lang="en-GB" spc="5" dirty="0" smtClean="0"/>
              <a:t>in</a:t>
            </a:r>
            <a:r>
              <a:rPr lang="en-GB" spc="-50" dirty="0" smtClean="0"/>
              <a:t> </a:t>
            </a:r>
            <a:r>
              <a:rPr lang="en-GB" spc="-125" dirty="0" smtClean="0"/>
              <a:t>E</a:t>
            </a:r>
            <a:r>
              <a:rPr lang="en-GB" spc="-21" dirty="0" smtClean="0"/>
              <a:t>ngland</a:t>
            </a:r>
            <a:r>
              <a:rPr lang="en-GB" spc="-50" dirty="0" smtClean="0"/>
              <a:t> </a:t>
            </a:r>
            <a:r>
              <a:rPr lang="en-GB" spc="25" dirty="0" smtClean="0"/>
              <a:t>N</a:t>
            </a:r>
            <a:r>
              <a:rPr lang="en-GB" spc="-21" dirty="0" smtClean="0"/>
              <a:t>o.</a:t>
            </a:r>
            <a:r>
              <a:rPr lang="en-GB" spc="-50" dirty="0" smtClean="0"/>
              <a:t> </a:t>
            </a:r>
            <a:r>
              <a:rPr lang="en-GB" spc="-70" dirty="0" smtClean="0"/>
              <a:t>1771342.</a:t>
            </a:r>
            <a:endParaRPr lang="en-GB" spc="-70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rgbClr val="477375"/>
                </a:solidFill>
                <a:latin typeface="Arial"/>
                <a:cs typeface="Arial"/>
              </a:defRPr>
            </a:lvl1pPr>
          </a:lstStyle>
          <a:p>
            <a:pPr marL="12690">
              <a:lnSpc>
                <a:spcPts val="1270"/>
              </a:lnSpc>
            </a:pPr>
            <a:r>
              <a:rPr lang="en-GB" spc="-25" dirty="0" smtClean="0"/>
              <a:t>ww</a:t>
            </a:r>
            <a:r>
              <a:rPr lang="en-GB" spc="-50" dirty="0" smtClean="0"/>
              <a:t>w</a:t>
            </a:r>
            <a:r>
              <a:rPr lang="en-GB" spc="-60" dirty="0" smtClean="0"/>
              <a:t>.s</a:t>
            </a:r>
            <a:r>
              <a:rPr lang="en-GB" spc="-86" dirty="0" smtClean="0"/>
              <a:t>e</a:t>
            </a:r>
            <a:r>
              <a:rPr lang="en-GB" spc="-35" dirty="0" smtClean="0"/>
              <a:t>w</a:t>
            </a:r>
            <a:r>
              <a:rPr lang="en-GB" spc="-25" dirty="0" smtClean="0"/>
              <a:t>ells.</a:t>
            </a:r>
            <a:r>
              <a:rPr lang="en-GB" spc="-44" dirty="0" smtClean="0"/>
              <a:t>c</a:t>
            </a:r>
            <a:r>
              <a:rPr lang="en-GB" spc="-5" dirty="0" smtClean="0"/>
              <a:t>om</a:t>
            </a:r>
            <a:endParaRPr lang="en-GB" spc="-5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45372" y="484060"/>
            <a:ext cx="1364884" cy="22560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488746" y="488883"/>
            <a:ext cx="220346" cy="219075"/>
          </a:xfrm>
          <a:custGeom>
            <a:avLst/>
            <a:gdLst/>
            <a:ahLst/>
            <a:cxnLst/>
            <a:rect l="l" t="t" r="r" b="b"/>
            <a:pathLst>
              <a:path w="220345" h="219075">
                <a:moveTo>
                  <a:pt x="0" y="218973"/>
                </a:moveTo>
                <a:lnTo>
                  <a:pt x="220103" y="218973"/>
                </a:lnTo>
                <a:lnTo>
                  <a:pt x="220103" y="0"/>
                </a:lnTo>
                <a:lnTo>
                  <a:pt x="0" y="0"/>
                </a:lnTo>
                <a:lnTo>
                  <a:pt x="0" y="218973"/>
                </a:lnTo>
                <a:close/>
              </a:path>
            </a:pathLst>
          </a:custGeom>
          <a:solidFill>
            <a:srgbClr val="0D384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566678" y="457212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31508" y="0"/>
                </a:moveTo>
                <a:lnTo>
                  <a:pt x="19239" y="2474"/>
                </a:lnTo>
                <a:lnTo>
                  <a:pt x="9224" y="9221"/>
                </a:lnTo>
                <a:lnTo>
                  <a:pt x="2474" y="19229"/>
                </a:lnTo>
                <a:lnTo>
                  <a:pt x="0" y="31483"/>
                </a:lnTo>
                <a:lnTo>
                  <a:pt x="2474" y="43756"/>
                </a:lnTo>
                <a:lnTo>
                  <a:pt x="9224" y="53779"/>
                </a:lnTo>
                <a:lnTo>
                  <a:pt x="19239" y="60538"/>
                </a:lnTo>
                <a:lnTo>
                  <a:pt x="31508" y="63017"/>
                </a:lnTo>
                <a:lnTo>
                  <a:pt x="43768" y="60538"/>
                </a:lnTo>
                <a:lnTo>
                  <a:pt x="53789" y="53779"/>
                </a:lnTo>
                <a:lnTo>
                  <a:pt x="60549" y="43756"/>
                </a:lnTo>
                <a:lnTo>
                  <a:pt x="63030" y="31483"/>
                </a:lnTo>
                <a:lnTo>
                  <a:pt x="60549" y="19229"/>
                </a:lnTo>
                <a:lnTo>
                  <a:pt x="53789" y="9221"/>
                </a:lnTo>
                <a:lnTo>
                  <a:pt x="43768" y="2474"/>
                </a:lnTo>
                <a:lnTo>
                  <a:pt x="31508" y="0"/>
                </a:lnTo>
                <a:close/>
              </a:path>
            </a:pathLst>
          </a:custGeom>
          <a:solidFill>
            <a:srgbClr val="FAB03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bk object 19"/>
          <p:cNvSpPr/>
          <p:nvPr/>
        </p:nvSpPr>
        <p:spPr>
          <a:xfrm>
            <a:off x="566678" y="676554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31508" y="0"/>
                </a:moveTo>
                <a:lnTo>
                  <a:pt x="19239" y="2478"/>
                </a:lnTo>
                <a:lnTo>
                  <a:pt x="9224" y="9237"/>
                </a:lnTo>
                <a:lnTo>
                  <a:pt x="2474" y="19261"/>
                </a:lnTo>
                <a:lnTo>
                  <a:pt x="0" y="31534"/>
                </a:lnTo>
                <a:lnTo>
                  <a:pt x="2474" y="43804"/>
                </a:lnTo>
                <a:lnTo>
                  <a:pt x="9224" y="53824"/>
                </a:lnTo>
                <a:lnTo>
                  <a:pt x="19239" y="60578"/>
                </a:lnTo>
                <a:lnTo>
                  <a:pt x="31508" y="63055"/>
                </a:lnTo>
                <a:lnTo>
                  <a:pt x="43768" y="60578"/>
                </a:lnTo>
                <a:lnTo>
                  <a:pt x="53789" y="53824"/>
                </a:lnTo>
                <a:lnTo>
                  <a:pt x="60549" y="43804"/>
                </a:lnTo>
                <a:lnTo>
                  <a:pt x="63030" y="31534"/>
                </a:lnTo>
                <a:lnTo>
                  <a:pt x="60549" y="19261"/>
                </a:lnTo>
                <a:lnTo>
                  <a:pt x="53789" y="9237"/>
                </a:lnTo>
                <a:lnTo>
                  <a:pt x="43768" y="2478"/>
                </a:lnTo>
                <a:lnTo>
                  <a:pt x="31508" y="0"/>
                </a:lnTo>
                <a:close/>
              </a:path>
            </a:pathLst>
          </a:custGeom>
          <a:solidFill>
            <a:srgbClr val="FAB03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bk object 20"/>
          <p:cNvSpPr/>
          <p:nvPr/>
        </p:nvSpPr>
        <p:spPr>
          <a:xfrm>
            <a:off x="599354" y="622629"/>
            <a:ext cx="36195" cy="51435"/>
          </a:xfrm>
          <a:custGeom>
            <a:avLst/>
            <a:gdLst/>
            <a:ahLst/>
            <a:cxnLst/>
            <a:rect l="l" t="t" r="r" b="b"/>
            <a:pathLst>
              <a:path w="36195" h="51434">
                <a:moveTo>
                  <a:pt x="16421" y="0"/>
                </a:moveTo>
                <a:lnTo>
                  <a:pt x="9535" y="3624"/>
                </a:lnTo>
                <a:lnTo>
                  <a:pt x="0" y="14273"/>
                </a:lnTo>
                <a:lnTo>
                  <a:pt x="0" y="51306"/>
                </a:lnTo>
                <a:lnTo>
                  <a:pt x="2906" y="50184"/>
                </a:lnTo>
                <a:lnTo>
                  <a:pt x="10715" y="48315"/>
                </a:lnTo>
                <a:lnTo>
                  <a:pt x="22063" y="47941"/>
                </a:lnTo>
                <a:lnTo>
                  <a:pt x="35585" y="47941"/>
                </a:lnTo>
                <a:lnTo>
                  <a:pt x="35585" y="13549"/>
                </a:lnTo>
                <a:lnTo>
                  <a:pt x="23992" y="3330"/>
                </a:lnTo>
                <a:lnTo>
                  <a:pt x="16421" y="0"/>
                </a:lnTo>
                <a:close/>
              </a:path>
              <a:path w="36195" h="51434">
                <a:moveTo>
                  <a:pt x="35585" y="47941"/>
                </a:moveTo>
                <a:lnTo>
                  <a:pt x="22063" y="47941"/>
                </a:lnTo>
                <a:lnTo>
                  <a:pt x="35585" y="51306"/>
                </a:lnTo>
                <a:lnTo>
                  <a:pt x="35585" y="47941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bk object 21"/>
          <p:cNvSpPr/>
          <p:nvPr/>
        </p:nvSpPr>
        <p:spPr>
          <a:xfrm>
            <a:off x="561943" y="622629"/>
            <a:ext cx="36195" cy="51435"/>
          </a:xfrm>
          <a:custGeom>
            <a:avLst/>
            <a:gdLst/>
            <a:ahLst/>
            <a:cxnLst/>
            <a:rect l="l" t="t" r="r" b="b"/>
            <a:pathLst>
              <a:path w="36195" h="51434">
                <a:moveTo>
                  <a:pt x="16430" y="0"/>
                </a:moveTo>
                <a:lnTo>
                  <a:pt x="9542" y="3624"/>
                </a:lnTo>
                <a:lnTo>
                  <a:pt x="0" y="14273"/>
                </a:lnTo>
                <a:lnTo>
                  <a:pt x="0" y="51306"/>
                </a:lnTo>
                <a:lnTo>
                  <a:pt x="2906" y="50184"/>
                </a:lnTo>
                <a:lnTo>
                  <a:pt x="10715" y="48315"/>
                </a:lnTo>
                <a:lnTo>
                  <a:pt x="22063" y="47941"/>
                </a:lnTo>
                <a:lnTo>
                  <a:pt x="35585" y="47941"/>
                </a:lnTo>
                <a:lnTo>
                  <a:pt x="35585" y="13549"/>
                </a:lnTo>
                <a:lnTo>
                  <a:pt x="23999" y="3330"/>
                </a:lnTo>
                <a:lnTo>
                  <a:pt x="16430" y="0"/>
                </a:lnTo>
                <a:close/>
              </a:path>
              <a:path w="36195" h="51434">
                <a:moveTo>
                  <a:pt x="35585" y="47941"/>
                </a:moveTo>
                <a:lnTo>
                  <a:pt x="22063" y="47941"/>
                </a:lnTo>
                <a:lnTo>
                  <a:pt x="35585" y="51306"/>
                </a:lnTo>
                <a:lnTo>
                  <a:pt x="35585" y="47941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bk object 22"/>
          <p:cNvSpPr/>
          <p:nvPr/>
        </p:nvSpPr>
        <p:spPr>
          <a:xfrm>
            <a:off x="561939" y="522767"/>
            <a:ext cx="36195" cy="51435"/>
          </a:xfrm>
          <a:custGeom>
            <a:avLst/>
            <a:gdLst/>
            <a:ahLst/>
            <a:cxnLst/>
            <a:rect l="l" t="t" r="r" b="b"/>
            <a:pathLst>
              <a:path w="36195" h="51434">
                <a:moveTo>
                  <a:pt x="0" y="0"/>
                </a:moveTo>
                <a:lnTo>
                  <a:pt x="0" y="37782"/>
                </a:lnTo>
                <a:lnTo>
                  <a:pt x="11593" y="47986"/>
                </a:lnTo>
                <a:lnTo>
                  <a:pt x="19164" y="51312"/>
                </a:lnTo>
                <a:lnTo>
                  <a:pt x="26049" y="47692"/>
                </a:lnTo>
                <a:lnTo>
                  <a:pt x="35585" y="37058"/>
                </a:lnTo>
                <a:lnTo>
                  <a:pt x="35585" y="3375"/>
                </a:lnTo>
                <a:lnTo>
                  <a:pt x="13527" y="3375"/>
                </a:lnTo>
                <a:lnTo>
                  <a:pt x="0" y="0"/>
                </a:lnTo>
                <a:close/>
              </a:path>
              <a:path w="36195" h="51434">
                <a:moveTo>
                  <a:pt x="35585" y="0"/>
                </a:moveTo>
                <a:lnTo>
                  <a:pt x="32680" y="1125"/>
                </a:lnTo>
                <a:lnTo>
                  <a:pt x="24874" y="3000"/>
                </a:lnTo>
                <a:lnTo>
                  <a:pt x="13527" y="3375"/>
                </a:lnTo>
                <a:lnTo>
                  <a:pt x="35585" y="3375"/>
                </a:lnTo>
                <a:lnTo>
                  <a:pt x="35585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bk object 23"/>
          <p:cNvSpPr/>
          <p:nvPr/>
        </p:nvSpPr>
        <p:spPr>
          <a:xfrm>
            <a:off x="599359" y="522741"/>
            <a:ext cx="36195" cy="51435"/>
          </a:xfrm>
          <a:custGeom>
            <a:avLst/>
            <a:gdLst/>
            <a:ahLst/>
            <a:cxnLst/>
            <a:rect l="l" t="t" r="r" b="b"/>
            <a:pathLst>
              <a:path w="36195" h="51434">
                <a:moveTo>
                  <a:pt x="0" y="0"/>
                </a:moveTo>
                <a:lnTo>
                  <a:pt x="0" y="37795"/>
                </a:lnTo>
                <a:lnTo>
                  <a:pt x="11578" y="47985"/>
                </a:lnTo>
                <a:lnTo>
                  <a:pt x="19145" y="51308"/>
                </a:lnTo>
                <a:lnTo>
                  <a:pt x="26035" y="47696"/>
                </a:lnTo>
                <a:lnTo>
                  <a:pt x="35585" y="37084"/>
                </a:lnTo>
                <a:lnTo>
                  <a:pt x="35585" y="3380"/>
                </a:lnTo>
                <a:lnTo>
                  <a:pt x="13532" y="3380"/>
                </a:lnTo>
                <a:lnTo>
                  <a:pt x="0" y="0"/>
                </a:lnTo>
                <a:close/>
              </a:path>
              <a:path w="36195" h="51434">
                <a:moveTo>
                  <a:pt x="35585" y="0"/>
                </a:moveTo>
                <a:lnTo>
                  <a:pt x="32682" y="1126"/>
                </a:lnTo>
                <a:lnTo>
                  <a:pt x="24879" y="3005"/>
                </a:lnTo>
                <a:lnTo>
                  <a:pt x="13532" y="3380"/>
                </a:lnTo>
                <a:lnTo>
                  <a:pt x="35585" y="3380"/>
                </a:lnTo>
                <a:lnTo>
                  <a:pt x="35585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4" name="bk object 24"/>
          <p:cNvSpPr/>
          <p:nvPr/>
        </p:nvSpPr>
        <p:spPr>
          <a:xfrm>
            <a:off x="457204" y="567143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31546" y="0"/>
                </a:moveTo>
                <a:lnTo>
                  <a:pt x="19277" y="2474"/>
                </a:lnTo>
                <a:lnTo>
                  <a:pt x="9248" y="9221"/>
                </a:lnTo>
                <a:lnTo>
                  <a:pt x="2482" y="19229"/>
                </a:lnTo>
                <a:lnTo>
                  <a:pt x="0" y="31483"/>
                </a:lnTo>
                <a:lnTo>
                  <a:pt x="2482" y="43750"/>
                </a:lnTo>
                <a:lnTo>
                  <a:pt x="9248" y="53760"/>
                </a:lnTo>
                <a:lnTo>
                  <a:pt x="19277" y="60506"/>
                </a:lnTo>
                <a:lnTo>
                  <a:pt x="31546" y="62979"/>
                </a:lnTo>
                <a:lnTo>
                  <a:pt x="43818" y="60506"/>
                </a:lnTo>
                <a:lnTo>
                  <a:pt x="53828" y="53760"/>
                </a:lnTo>
                <a:lnTo>
                  <a:pt x="60571" y="43750"/>
                </a:lnTo>
                <a:lnTo>
                  <a:pt x="63042" y="31483"/>
                </a:lnTo>
                <a:lnTo>
                  <a:pt x="60571" y="19229"/>
                </a:lnTo>
                <a:lnTo>
                  <a:pt x="53828" y="9221"/>
                </a:lnTo>
                <a:lnTo>
                  <a:pt x="43818" y="2474"/>
                </a:lnTo>
                <a:lnTo>
                  <a:pt x="31546" y="0"/>
                </a:lnTo>
                <a:close/>
              </a:path>
            </a:pathLst>
          </a:custGeom>
          <a:solidFill>
            <a:srgbClr val="FAB03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5" name="bk object 25"/>
          <p:cNvSpPr/>
          <p:nvPr/>
        </p:nvSpPr>
        <p:spPr>
          <a:xfrm>
            <a:off x="676635" y="567143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31521" y="0"/>
                </a:moveTo>
                <a:lnTo>
                  <a:pt x="19245" y="2474"/>
                </a:lnTo>
                <a:lnTo>
                  <a:pt x="9226" y="9221"/>
                </a:lnTo>
                <a:lnTo>
                  <a:pt x="2474" y="19229"/>
                </a:lnTo>
                <a:lnTo>
                  <a:pt x="0" y="31483"/>
                </a:lnTo>
                <a:lnTo>
                  <a:pt x="2474" y="43750"/>
                </a:lnTo>
                <a:lnTo>
                  <a:pt x="9226" y="53760"/>
                </a:lnTo>
                <a:lnTo>
                  <a:pt x="19245" y="60506"/>
                </a:lnTo>
                <a:lnTo>
                  <a:pt x="31521" y="62979"/>
                </a:lnTo>
                <a:lnTo>
                  <a:pt x="43772" y="60506"/>
                </a:lnTo>
                <a:lnTo>
                  <a:pt x="53784" y="53760"/>
                </a:lnTo>
                <a:lnTo>
                  <a:pt x="60539" y="43750"/>
                </a:lnTo>
                <a:lnTo>
                  <a:pt x="63017" y="31483"/>
                </a:lnTo>
                <a:lnTo>
                  <a:pt x="60539" y="19229"/>
                </a:lnTo>
                <a:lnTo>
                  <a:pt x="53784" y="9221"/>
                </a:lnTo>
                <a:lnTo>
                  <a:pt x="43772" y="2474"/>
                </a:lnTo>
                <a:lnTo>
                  <a:pt x="31521" y="0"/>
                </a:lnTo>
                <a:close/>
              </a:path>
            </a:pathLst>
          </a:custGeom>
          <a:solidFill>
            <a:srgbClr val="FAB03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6" name="bk object 26"/>
          <p:cNvSpPr/>
          <p:nvPr/>
        </p:nvSpPr>
        <p:spPr>
          <a:xfrm>
            <a:off x="622689" y="561886"/>
            <a:ext cx="51435" cy="36195"/>
          </a:xfrm>
          <a:custGeom>
            <a:avLst/>
            <a:gdLst/>
            <a:ahLst/>
            <a:cxnLst/>
            <a:rect l="l" t="t" r="r" b="b"/>
            <a:pathLst>
              <a:path w="51434" h="36195">
                <a:moveTo>
                  <a:pt x="51290" y="0"/>
                </a:moveTo>
                <a:lnTo>
                  <a:pt x="13520" y="0"/>
                </a:lnTo>
                <a:lnTo>
                  <a:pt x="3323" y="11586"/>
                </a:lnTo>
                <a:lnTo>
                  <a:pt x="0" y="19157"/>
                </a:lnTo>
                <a:lnTo>
                  <a:pt x="3617" y="26053"/>
                </a:lnTo>
                <a:lnTo>
                  <a:pt x="14244" y="35610"/>
                </a:lnTo>
                <a:lnTo>
                  <a:pt x="51290" y="35610"/>
                </a:lnTo>
                <a:lnTo>
                  <a:pt x="50168" y="32700"/>
                </a:lnTo>
                <a:lnTo>
                  <a:pt x="48299" y="24882"/>
                </a:lnTo>
                <a:lnTo>
                  <a:pt x="47925" y="13525"/>
                </a:lnTo>
                <a:lnTo>
                  <a:pt x="51290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7" name="bk object 27"/>
          <p:cNvSpPr/>
          <p:nvPr/>
        </p:nvSpPr>
        <p:spPr>
          <a:xfrm>
            <a:off x="622681" y="599300"/>
            <a:ext cx="51435" cy="36195"/>
          </a:xfrm>
          <a:custGeom>
            <a:avLst/>
            <a:gdLst/>
            <a:ahLst/>
            <a:cxnLst/>
            <a:rect l="l" t="t" r="r" b="b"/>
            <a:pathLst>
              <a:path w="51434" h="36195">
                <a:moveTo>
                  <a:pt x="51300" y="0"/>
                </a:moveTo>
                <a:lnTo>
                  <a:pt x="13530" y="0"/>
                </a:lnTo>
                <a:lnTo>
                  <a:pt x="3326" y="11586"/>
                </a:lnTo>
                <a:lnTo>
                  <a:pt x="0" y="19161"/>
                </a:lnTo>
                <a:lnTo>
                  <a:pt x="3620" y="26063"/>
                </a:lnTo>
                <a:lnTo>
                  <a:pt x="14254" y="35636"/>
                </a:lnTo>
                <a:lnTo>
                  <a:pt x="51300" y="35636"/>
                </a:lnTo>
                <a:lnTo>
                  <a:pt x="50178" y="32729"/>
                </a:lnTo>
                <a:lnTo>
                  <a:pt x="48309" y="24914"/>
                </a:lnTo>
                <a:lnTo>
                  <a:pt x="47935" y="13551"/>
                </a:lnTo>
                <a:lnTo>
                  <a:pt x="51300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8" name="bk object 28"/>
          <p:cNvSpPr/>
          <p:nvPr/>
        </p:nvSpPr>
        <p:spPr>
          <a:xfrm>
            <a:off x="522808" y="599287"/>
            <a:ext cx="51435" cy="36195"/>
          </a:xfrm>
          <a:custGeom>
            <a:avLst/>
            <a:gdLst/>
            <a:ahLst/>
            <a:cxnLst/>
            <a:rect l="l" t="t" r="r" b="b"/>
            <a:pathLst>
              <a:path w="51434" h="36195">
                <a:moveTo>
                  <a:pt x="37033" y="0"/>
                </a:moveTo>
                <a:lnTo>
                  <a:pt x="0" y="0"/>
                </a:lnTo>
                <a:lnTo>
                  <a:pt x="1125" y="2910"/>
                </a:lnTo>
                <a:lnTo>
                  <a:pt x="3000" y="10731"/>
                </a:lnTo>
                <a:lnTo>
                  <a:pt x="3375" y="22095"/>
                </a:lnTo>
                <a:lnTo>
                  <a:pt x="0" y="35636"/>
                </a:lnTo>
                <a:lnTo>
                  <a:pt x="37769" y="35636"/>
                </a:lnTo>
                <a:lnTo>
                  <a:pt x="47980" y="24028"/>
                </a:lnTo>
                <a:lnTo>
                  <a:pt x="51308" y="16446"/>
                </a:lnTo>
                <a:lnTo>
                  <a:pt x="47681" y="9550"/>
                </a:lnTo>
                <a:lnTo>
                  <a:pt x="37033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9" name="bk object 29"/>
          <p:cNvSpPr/>
          <p:nvPr/>
        </p:nvSpPr>
        <p:spPr>
          <a:xfrm>
            <a:off x="522808" y="561886"/>
            <a:ext cx="51435" cy="36195"/>
          </a:xfrm>
          <a:custGeom>
            <a:avLst/>
            <a:gdLst/>
            <a:ahLst/>
            <a:cxnLst/>
            <a:rect l="l" t="t" r="r" b="b"/>
            <a:pathLst>
              <a:path w="51434" h="36195">
                <a:moveTo>
                  <a:pt x="37033" y="0"/>
                </a:moveTo>
                <a:lnTo>
                  <a:pt x="0" y="0"/>
                </a:lnTo>
                <a:lnTo>
                  <a:pt x="1125" y="2908"/>
                </a:lnTo>
                <a:lnTo>
                  <a:pt x="3000" y="10723"/>
                </a:lnTo>
                <a:lnTo>
                  <a:pt x="3375" y="22079"/>
                </a:lnTo>
                <a:lnTo>
                  <a:pt x="0" y="35610"/>
                </a:lnTo>
                <a:lnTo>
                  <a:pt x="37769" y="35610"/>
                </a:lnTo>
                <a:lnTo>
                  <a:pt x="47980" y="24024"/>
                </a:lnTo>
                <a:lnTo>
                  <a:pt x="51308" y="16452"/>
                </a:lnTo>
                <a:lnTo>
                  <a:pt x="47681" y="9557"/>
                </a:lnTo>
                <a:lnTo>
                  <a:pt x="37033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1257309"/>
            <a:ext cx="9804400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47737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95606" y="2014965"/>
            <a:ext cx="990219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4500" y="7178887"/>
            <a:ext cx="4949189" cy="333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rgbClr val="477375"/>
                </a:solidFill>
                <a:latin typeface="Arial"/>
                <a:cs typeface="Arial"/>
              </a:defRPr>
            </a:lvl1pPr>
          </a:lstStyle>
          <a:p>
            <a:pPr marL="12690">
              <a:lnSpc>
                <a:spcPts val="1270"/>
              </a:lnSpc>
            </a:pPr>
            <a:r>
              <a:rPr lang="en-GB" spc="120" dirty="0" smtClean="0"/>
              <a:t>©</a:t>
            </a:r>
            <a:r>
              <a:rPr lang="en-GB" spc="-50" dirty="0" smtClean="0"/>
              <a:t> </a:t>
            </a:r>
            <a:r>
              <a:rPr lang="en-GB" spc="-35" dirty="0" smtClean="0"/>
              <a:t>2016 </a:t>
            </a:r>
            <a:r>
              <a:rPr lang="en-GB" spc="-110" dirty="0" smtClean="0"/>
              <a:t>S</a:t>
            </a:r>
            <a:r>
              <a:rPr lang="en-GB" spc="-100" dirty="0" smtClean="0"/>
              <a:t>e</a:t>
            </a:r>
            <a:r>
              <a:rPr lang="en-GB" spc="-35" dirty="0" smtClean="0"/>
              <a:t>w</a:t>
            </a:r>
            <a:r>
              <a:rPr lang="en-GB" spc="-30" dirty="0" smtClean="0"/>
              <a:t>ells</a:t>
            </a:r>
            <a:r>
              <a:rPr lang="en-GB" spc="-50" dirty="0" smtClean="0"/>
              <a:t> </a:t>
            </a:r>
            <a:r>
              <a:rPr lang="en-GB" spc="-100" dirty="0" smtClean="0"/>
              <a:t>L</a:t>
            </a:r>
            <a:r>
              <a:rPr lang="en-GB" spc="25" dirty="0" smtClean="0"/>
              <a:t>td.</a:t>
            </a:r>
            <a:r>
              <a:rPr lang="en-GB" spc="-50" dirty="0" smtClean="0"/>
              <a:t> </a:t>
            </a:r>
            <a:r>
              <a:rPr lang="en-GB" spc="-10" dirty="0" smtClean="0"/>
              <a:t>A</a:t>
            </a:r>
            <a:r>
              <a:rPr lang="en-GB" spc="25" dirty="0" smtClean="0"/>
              <a:t>ll</a:t>
            </a:r>
            <a:r>
              <a:rPr lang="en-GB" spc="-50" dirty="0" smtClean="0"/>
              <a:t> </a:t>
            </a:r>
            <a:r>
              <a:rPr lang="en-GB" spc="15" dirty="0" smtClean="0"/>
              <a:t>rig</a:t>
            </a:r>
            <a:r>
              <a:rPr lang="en-GB" spc="10" dirty="0" smtClean="0"/>
              <a:t>h</a:t>
            </a:r>
            <a:r>
              <a:rPr lang="en-GB" dirty="0" smtClean="0"/>
              <a:t>ts</a:t>
            </a:r>
            <a:r>
              <a:rPr lang="en-GB" spc="-50" dirty="0" smtClean="0"/>
              <a:t> </a:t>
            </a:r>
            <a:r>
              <a:rPr lang="en-GB" spc="40" dirty="0" smtClean="0"/>
              <a:t>r</a:t>
            </a:r>
            <a:r>
              <a:rPr lang="en-GB" spc="-35" dirty="0" smtClean="0"/>
              <a:t>eser</a:t>
            </a:r>
            <a:r>
              <a:rPr lang="en-GB" spc="-55" dirty="0" smtClean="0"/>
              <a:t>v</a:t>
            </a:r>
            <a:r>
              <a:rPr lang="en-GB" spc="-30" dirty="0" smtClean="0"/>
              <a:t>ed.</a:t>
            </a:r>
            <a:r>
              <a:rPr lang="en-GB" spc="-50" dirty="0" smtClean="0"/>
              <a:t> </a:t>
            </a:r>
            <a:r>
              <a:rPr lang="en-GB" spc="-120" dirty="0" smtClean="0"/>
              <a:t>R</a:t>
            </a:r>
            <a:r>
              <a:rPr lang="en-GB" spc="-5" dirty="0" smtClean="0"/>
              <a:t>egiste</a:t>
            </a:r>
            <a:r>
              <a:rPr lang="en-GB" spc="-25" dirty="0" smtClean="0"/>
              <a:t>r</a:t>
            </a:r>
            <a:r>
              <a:rPr lang="en-GB" spc="-30" dirty="0" smtClean="0"/>
              <a:t>ed</a:t>
            </a:r>
            <a:r>
              <a:rPr lang="en-GB" spc="-50" dirty="0" smtClean="0"/>
              <a:t> </a:t>
            </a:r>
            <a:r>
              <a:rPr lang="en-GB" spc="5" dirty="0" smtClean="0"/>
              <a:t>in</a:t>
            </a:r>
            <a:r>
              <a:rPr lang="en-GB" spc="-50" dirty="0" smtClean="0"/>
              <a:t> </a:t>
            </a:r>
            <a:r>
              <a:rPr lang="en-GB" spc="-125" dirty="0" smtClean="0"/>
              <a:t>E</a:t>
            </a:r>
            <a:r>
              <a:rPr lang="en-GB" spc="-21" dirty="0" smtClean="0"/>
              <a:t>ngland</a:t>
            </a:r>
            <a:r>
              <a:rPr lang="en-GB" spc="-50" dirty="0" smtClean="0"/>
              <a:t> </a:t>
            </a:r>
            <a:r>
              <a:rPr lang="en-GB" spc="25" dirty="0" smtClean="0"/>
              <a:t>N</a:t>
            </a:r>
            <a:r>
              <a:rPr lang="en-GB" spc="-21" dirty="0" smtClean="0"/>
              <a:t>o.</a:t>
            </a:r>
            <a:r>
              <a:rPr lang="en-GB" spc="-50" dirty="0" smtClean="0"/>
              <a:t> </a:t>
            </a:r>
            <a:r>
              <a:rPr lang="en-GB" spc="-70" dirty="0" smtClean="0"/>
              <a:t>1771342.</a:t>
            </a:r>
            <a:endParaRPr lang="en-GB" spc="-7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078724" y="7178887"/>
            <a:ext cx="1169034" cy="333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rgbClr val="477375"/>
                </a:solidFill>
                <a:latin typeface="Arial"/>
                <a:cs typeface="Arial"/>
              </a:defRPr>
            </a:lvl1pPr>
          </a:lstStyle>
          <a:p>
            <a:pPr marL="12690">
              <a:lnSpc>
                <a:spcPts val="1270"/>
              </a:lnSpc>
            </a:pPr>
            <a:r>
              <a:rPr lang="en-GB" spc="-25" dirty="0" smtClean="0"/>
              <a:t>ww</a:t>
            </a:r>
            <a:r>
              <a:rPr lang="en-GB" spc="-50" dirty="0" smtClean="0"/>
              <a:t>w</a:t>
            </a:r>
            <a:r>
              <a:rPr lang="en-GB" spc="-60" dirty="0" smtClean="0"/>
              <a:t>.s</a:t>
            </a:r>
            <a:r>
              <a:rPr lang="en-GB" spc="-86" dirty="0" smtClean="0"/>
              <a:t>e</a:t>
            </a:r>
            <a:r>
              <a:rPr lang="en-GB" spc="-35" dirty="0" smtClean="0"/>
              <a:t>w</a:t>
            </a:r>
            <a:r>
              <a:rPr lang="en-GB" spc="-25" dirty="0" smtClean="0"/>
              <a:t>ells.</a:t>
            </a:r>
            <a:r>
              <a:rPr lang="en-GB" spc="-44" dirty="0" smtClean="0"/>
              <a:t>c</a:t>
            </a:r>
            <a:r>
              <a:rPr lang="en-GB" spc="-5" dirty="0" smtClean="0"/>
              <a:t>om</a:t>
            </a:r>
            <a:endParaRPr lang="en-GB" spc="-5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9"/>
            <a:ext cx="245948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6838">
        <a:defRPr>
          <a:latin typeface="+mn-lt"/>
          <a:ea typeface="+mn-ea"/>
          <a:cs typeface="+mn-cs"/>
        </a:defRPr>
      </a:lvl2pPr>
      <a:lvl3pPr marL="913671">
        <a:defRPr>
          <a:latin typeface="+mn-lt"/>
          <a:ea typeface="+mn-ea"/>
          <a:cs typeface="+mn-cs"/>
        </a:defRPr>
      </a:lvl3pPr>
      <a:lvl4pPr marL="1370506">
        <a:defRPr>
          <a:latin typeface="+mn-lt"/>
          <a:ea typeface="+mn-ea"/>
          <a:cs typeface="+mn-cs"/>
        </a:defRPr>
      </a:lvl4pPr>
      <a:lvl5pPr marL="1827339">
        <a:defRPr>
          <a:latin typeface="+mn-lt"/>
          <a:ea typeface="+mn-ea"/>
          <a:cs typeface="+mn-cs"/>
        </a:defRPr>
      </a:lvl5pPr>
      <a:lvl6pPr marL="2284174">
        <a:defRPr>
          <a:latin typeface="+mn-lt"/>
          <a:ea typeface="+mn-ea"/>
          <a:cs typeface="+mn-cs"/>
        </a:defRPr>
      </a:lvl6pPr>
      <a:lvl7pPr marL="2741013">
        <a:defRPr>
          <a:latin typeface="+mn-lt"/>
          <a:ea typeface="+mn-ea"/>
          <a:cs typeface="+mn-cs"/>
        </a:defRPr>
      </a:lvl7pPr>
      <a:lvl8pPr marL="3197844">
        <a:defRPr>
          <a:latin typeface="+mn-lt"/>
          <a:ea typeface="+mn-ea"/>
          <a:cs typeface="+mn-cs"/>
        </a:defRPr>
      </a:lvl8pPr>
      <a:lvl9pPr marL="3654683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6838">
        <a:defRPr>
          <a:latin typeface="+mn-lt"/>
          <a:ea typeface="+mn-ea"/>
          <a:cs typeface="+mn-cs"/>
        </a:defRPr>
      </a:lvl2pPr>
      <a:lvl3pPr marL="913671">
        <a:defRPr>
          <a:latin typeface="+mn-lt"/>
          <a:ea typeface="+mn-ea"/>
          <a:cs typeface="+mn-cs"/>
        </a:defRPr>
      </a:lvl3pPr>
      <a:lvl4pPr marL="1370506">
        <a:defRPr>
          <a:latin typeface="+mn-lt"/>
          <a:ea typeface="+mn-ea"/>
          <a:cs typeface="+mn-cs"/>
        </a:defRPr>
      </a:lvl4pPr>
      <a:lvl5pPr marL="1827339">
        <a:defRPr>
          <a:latin typeface="+mn-lt"/>
          <a:ea typeface="+mn-ea"/>
          <a:cs typeface="+mn-cs"/>
        </a:defRPr>
      </a:lvl5pPr>
      <a:lvl6pPr marL="2284174">
        <a:defRPr>
          <a:latin typeface="+mn-lt"/>
          <a:ea typeface="+mn-ea"/>
          <a:cs typeface="+mn-cs"/>
        </a:defRPr>
      </a:lvl6pPr>
      <a:lvl7pPr marL="2741013">
        <a:defRPr>
          <a:latin typeface="+mn-lt"/>
          <a:ea typeface="+mn-ea"/>
          <a:cs typeface="+mn-cs"/>
        </a:defRPr>
      </a:lvl7pPr>
      <a:lvl8pPr marL="3197844">
        <a:defRPr>
          <a:latin typeface="+mn-lt"/>
          <a:ea typeface="+mn-ea"/>
          <a:cs typeface="+mn-cs"/>
        </a:defRPr>
      </a:lvl8pPr>
      <a:lvl9pPr marL="3654683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://www.sewells.com/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www.amazon.co.uk/Guide-Dr-William-George-Holden/dp/095618910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6570760" y="30705"/>
            <a:ext cx="4157281" cy="75536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845372" y="484060"/>
            <a:ext cx="1364884" cy="2256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488746" y="488883"/>
            <a:ext cx="220346" cy="219075"/>
          </a:xfrm>
          <a:custGeom>
            <a:avLst/>
            <a:gdLst/>
            <a:ahLst/>
            <a:cxnLst/>
            <a:rect l="l" t="t" r="r" b="b"/>
            <a:pathLst>
              <a:path w="220345" h="219075">
                <a:moveTo>
                  <a:pt x="0" y="218973"/>
                </a:moveTo>
                <a:lnTo>
                  <a:pt x="220103" y="218973"/>
                </a:lnTo>
                <a:lnTo>
                  <a:pt x="220103" y="0"/>
                </a:lnTo>
                <a:lnTo>
                  <a:pt x="0" y="0"/>
                </a:lnTo>
                <a:lnTo>
                  <a:pt x="0" y="218973"/>
                </a:lnTo>
                <a:close/>
              </a:path>
            </a:pathLst>
          </a:custGeom>
          <a:solidFill>
            <a:srgbClr val="0D384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566678" y="457212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31508" y="0"/>
                </a:moveTo>
                <a:lnTo>
                  <a:pt x="19239" y="2474"/>
                </a:lnTo>
                <a:lnTo>
                  <a:pt x="9224" y="9221"/>
                </a:lnTo>
                <a:lnTo>
                  <a:pt x="2474" y="19229"/>
                </a:lnTo>
                <a:lnTo>
                  <a:pt x="0" y="31483"/>
                </a:lnTo>
                <a:lnTo>
                  <a:pt x="2474" y="43756"/>
                </a:lnTo>
                <a:lnTo>
                  <a:pt x="9224" y="53779"/>
                </a:lnTo>
                <a:lnTo>
                  <a:pt x="19239" y="60538"/>
                </a:lnTo>
                <a:lnTo>
                  <a:pt x="31508" y="63017"/>
                </a:lnTo>
                <a:lnTo>
                  <a:pt x="43768" y="60538"/>
                </a:lnTo>
                <a:lnTo>
                  <a:pt x="53789" y="53779"/>
                </a:lnTo>
                <a:lnTo>
                  <a:pt x="60549" y="43756"/>
                </a:lnTo>
                <a:lnTo>
                  <a:pt x="63030" y="31483"/>
                </a:lnTo>
                <a:lnTo>
                  <a:pt x="60549" y="19229"/>
                </a:lnTo>
                <a:lnTo>
                  <a:pt x="53789" y="9221"/>
                </a:lnTo>
                <a:lnTo>
                  <a:pt x="43768" y="2474"/>
                </a:lnTo>
                <a:lnTo>
                  <a:pt x="31508" y="0"/>
                </a:lnTo>
                <a:close/>
              </a:path>
            </a:pathLst>
          </a:custGeom>
          <a:solidFill>
            <a:srgbClr val="FAB03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566678" y="676554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31508" y="0"/>
                </a:moveTo>
                <a:lnTo>
                  <a:pt x="19239" y="2478"/>
                </a:lnTo>
                <a:lnTo>
                  <a:pt x="9224" y="9237"/>
                </a:lnTo>
                <a:lnTo>
                  <a:pt x="2474" y="19261"/>
                </a:lnTo>
                <a:lnTo>
                  <a:pt x="0" y="31534"/>
                </a:lnTo>
                <a:lnTo>
                  <a:pt x="2474" y="43804"/>
                </a:lnTo>
                <a:lnTo>
                  <a:pt x="9224" y="53824"/>
                </a:lnTo>
                <a:lnTo>
                  <a:pt x="19239" y="60578"/>
                </a:lnTo>
                <a:lnTo>
                  <a:pt x="31508" y="63055"/>
                </a:lnTo>
                <a:lnTo>
                  <a:pt x="43768" y="60578"/>
                </a:lnTo>
                <a:lnTo>
                  <a:pt x="53789" y="53824"/>
                </a:lnTo>
                <a:lnTo>
                  <a:pt x="60549" y="43804"/>
                </a:lnTo>
                <a:lnTo>
                  <a:pt x="63030" y="31534"/>
                </a:lnTo>
                <a:lnTo>
                  <a:pt x="60549" y="19261"/>
                </a:lnTo>
                <a:lnTo>
                  <a:pt x="53789" y="9237"/>
                </a:lnTo>
                <a:lnTo>
                  <a:pt x="43768" y="2478"/>
                </a:lnTo>
                <a:lnTo>
                  <a:pt x="31508" y="0"/>
                </a:lnTo>
                <a:close/>
              </a:path>
            </a:pathLst>
          </a:custGeom>
          <a:solidFill>
            <a:srgbClr val="FAB03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599354" y="622629"/>
            <a:ext cx="36195" cy="51435"/>
          </a:xfrm>
          <a:custGeom>
            <a:avLst/>
            <a:gdLst/>
            <a:ahLst/>
            <a:cxnLst/>
            <a:rect l="l" t="t" r="r" b="b"/>
            <a:pathLst>
              <a:path w="36195" h="51434">
                <a:moveTo>
                  <a:pt x="16421" y="0"/>
                </a:moveTo>
                <a:lnTo>
                  <a:pt x="9535" y="3624"/>
                </a:lnTo>
                <a:lnTo>
                  <a:pt x="0" y="14273"/>
                </a:lnTo>
                <a:lnTo>
                  <a:pt x="0" y="51306"/>
                </a:lnTo>
                <a:lnTo>
                  <a:pt x="2906" y="50184"/>
                </a:lnTo>
                <a:lnTo>
                  <a:pt x="10715" y="48315"/>
                </a:lnTo>
                <a:lnTo>
                  <a:pt x="22063" y="47941"/>
                </a:lnTo>
                <a:lnTo>
                  <a:pt x="35585" y="47941"/>
                </a:lnTo>
                <a:lnTo>
                  <a:pt x="35585" y="13549"/>
                </a:lnTo>
                <a:lnTo>
                  <a:pt x="23992" y="3330"/>
                </a:lnTo>
                <a:lnTo>
                  <a:pt x="16421" y="0"/>
                </a:lnTo>
                <a:close/>
              </a:path>
              <a:path w="36195" h="51434">
                <a:moveTo>
                  <a:pt x="35585" y="47941"/>
                </a:moveTo>
                <a:lnTo>
                  <a:pt x="22063" y="47941"/>
                </a:lnTo>
                <a:lnTo>
                  <a:pt x="35585" y="51306"/>
                </a:lnTo>
                <a:lnTo>
                  <a:pt x="35585" y="47941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561943" y="622629"/>
            <a:ext cx="36195" cy="51435"/>
          </a:xfrm>
          <a:custGeom>
            <a:avLst/>
            <a:gdLst/>
            <a:ahLst/>
            <a:cxnLst/>
            <a:rect l="l" t="t" r="r" b="b"/>
            <a:pathLst>
              <a:path w="36195" h="51434">
                <a:moveTo>
                  <a:pt x="16430" y="0"/>
                </a:moveTo>
                <a:lnTo>
                  <a:pt x="9542" y="3624"/>
                </a:lnTo>
                <a:lnTo>
                  <a:pt x="0" y="14273"/>
                </a:lnTo>
                <a:lnTo>
                  <a:pt x="0" y="51306"/>
                </a:lnTo>
                <a:lnTo>
                  <a:pt x="2906" y="50184"/>
                </a:lnTo>
                <a:lnTo>
                  <a:pt x="10715" y="48315"/>
                </a:lnTo>
                <a:lnTo>
                  <a:pt x="22063" y="47941"/>
                </a:lnTo>
                <a:lnTo>
                  <a:pt x="35585" y="47941"/>
                </a:lnTo>
                <a:lnTo>
                  <a:pt x="35585" y="13549"/>
                </a:lnTo>
                <a:lnTo>
                  <a:pt x="23999" y="3330"/>
                </a:lnTo>
                <a:lnTo>
                  <a:pt x="16430" y="0"/>
                </a:lnTo>
                <a:close/>
              </a:path>
              <a:path w="36195" h="51434">
                <a:moveTo>
                  <a:pt x="35585" y="47941"/>
                </a:moveTo>
                <a:lnTo>
                  <a:pt x="22063" y="47941"/>
                </a:lnTo>
                <a:lnTo>
                  <a:pt x="35585" y="51306"/>
                </a:lnTo>
                <a:lnTo>
                  <a:pt x="35585" y="47941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561939" y="522753"/>
            <a:ext cx="36195" cy="51435"/>
          </a:xfrm>
          <a:custGeom>
            <a:avLst/>
            <a:gdLst/>
            <a:ahLst/>
            <a:cxnLst/>
            <a:rect l="l" t="t" r="r" b="b"/>
            <a:pathLst>
              <a:path w="36195" h="51434">
                <a:moveTo>
                  <a:pt x="0" y="0"/>
                </a:moveTo>
                <a:lnTo>
                  <a:pt x="0" y="37782"/>
                </a:lnTo>
                <a:lnTo>
                  <a:pt x="11593" y="47986"/>
                </a:lnTo>
                <a:lnTo>
                  <a:pt x="19164" y="51312"/>
                </a:lnTo>
                <a:lnTo>
                  <a:pt x="26049" y="47692"/>
                </a:lnTo>
                <a:lnTo>
                  <a:pt x="35585" y="37058"/>
                </a:lnTo>
                <a:lnTo>
                  <a:pt x="35585" y="3375"/>
                </a:lnTo>
                <a:lnTo>
                  <a:pt x="13527" y="3375"/>
                </a:lnTo>
                <a:lnTo>
                  <a:pt x="0" y="0"/>
                </a:lnTo>
                <a:close/>
              </a:path>
              <a:path w="36195" h="51434">
                <a:moveTo>
                  <a:pt x="35585" y="0"/>
                </a:moveTo>
                <a:lnTo>
                  <a:pt x="32680" y="1125"/>
                </a:lnTo>
                <a:lnTo>
                  <a:pt x="24874" y="3000"/>
                </a:lnTo>
                <a:lnTo>
                  <a:pt x="13527" y="3375"/>
                </a:lnTo>
                <a:lnTo>
                  <a:pt x="35585" y="3375"/>
                </a:lnTo>
                <a:lnTo>
                  <a:pt x="35585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599359" y="522741"/>
            <a:ext cx="36195" cy="51435"/>
          </a:xfrm>
          <a:custGeom>
            <a:avLst/>
            <a:gdLst/>
            <a:ahLst/>
            <a:cxnLst/>
            <a:rect l="l" t="t" r="r" b="b"/>
            <a:pathLst>
              <a:path w="36195" h="51434">
                <a:moveTo>
                  <a:pt x="0" y="0"/>
                </a:moveTo>
                <a:lnTo>
                  <a:pt x="0" y="37795"/>
                </a:lnTo>
                <a:lnTo>
                  <a:pt x="11578" y="47985"/>
                </a:lnTo>
                <a:lnTo>
                  <a:pt x="19145" y="51308"/>
                </a:lnTo>
                <a:lnTo>
                  <a:pt x="26035" y="47696"/>
                </a:lnTo>
                <a:lnTo>
                  <a:pt x="35585" y="37084"/>
                </a:lnTo>
                <a:lnTo>
                  <a:pt x="35585" y="3380"/>
                </a:lnTo>
                <a:lnTo>
                  <a:pt x="13532" y="3380"/>
                </a:lnTo>
                <a:lnTo>
                  <a:pt x="0" y="0"/>
                </a:lnTo>
                <a:close/>
              </a:path>
              <a:path w="36195" h="51434">
                <a:moveTo>
                  <a:pt x="35585" y="0"/>
                </a:moveTo>
                <a:lnTo>
                  <a:pt x="32682" y="1126"/>
                </a:lnTo>
                <a:lnTo>
                  <a:pt x="24879" y="3005"/>
                </a:lnTo>
                <a:lnTo>
                  <a:pt x="13532" y="3380"/>
                </a:lnTo>
                <a:lnTo>
                  <a:pt x="35585" y="3380"/>
                </a:lnTo>
                <a:lnTo>
                  <a:pt x="35585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457204" y="567143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31546" y="0"/>
                </a:moveTo>
                <a:lnTo>
                  <a:pt x="19277" y="2474"/>
                </a:lnTo>
                <a:lnTo>
                  <a:pt x="9248" y="9221"/>
                </a:lnTo>
                <a:lnTo>
                  <a:pt x="2482" y="19229"/>
                </a:lnTo>
                <a:lnTo>
                  <a:pt x="0" y="31483"/>
                </a:lnTo>
                <a:lnTo>
                  <a:pt x="2482" y="43750"/>
                </a:lnTo>
                <a:lnTo>
                  <a:pt x="9248" y="53760"/>
                </a:lnTo>
                <a:lnTo>
                  <a:pt x="19277" y="60506"/>
                </a:lnTo>
                <a:lnTo>
                  <a:pt x="31546" y="62979"/>
                </a:lnTo>
                <a:lnTo>
                  <a:pt x="43818" y="60506"/>
                </a:lnTo>
                <a:lnTo>
                  <a:pt x="53828" y="53760"/>
                </a:lnTo>
                <a:lnTo>
                  <a:pt x="60571" y="43750"/>
                </a:lnTo>
                <a:lnTo>
                  <a:pt x="63042" y="31483"/>
                </a:lnTo>
                <a:lnTo>
                  <a:pt x="60571" y="19229"/>
                </a:lnTo>
                <a:lnTo>
                  <a:pt x="53828" y="9221"/>
                </a:lnTo>
                <a:lnTo>
                  <a:pt x="43818" y="2474"/>
                </a:lnTo>
                <a:lnTo>
                  <a:pt x="31546" y="0"/>
                </a:lnTo>
                <a:close/>
              </a:path>
            </a:pathLst>
          </a:custGeom>
          <a:solidFill>
            <a:srgbClr val="FAB03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676635" y="567143"/>
            <a:ext cx="63500" cy="63500"/>
          </a:xfrm>
          <a:custGeom>
            <a:avLst/>
            <a:gdLst/>
            <a:ahLst/>
            <a:cxnLst/>
            <a:rect l="l" t="t" r="r" b="b"/>
            <a:pathLst>
              <a:path w="63500" h="63500">
                <a:moveTo>
                  <a:pt x="31521" y="0"/>
                </a:moveTo>
                <a:lnTo>
                  <a:pt x="19245" y="2474"/>
                </a:lnTo>
                <a:lnTo>
                  <a:pt x="9226" y="9221"/>
                </a:lnTo>
                <a:lnTo>
                  <a:pt x="2474" y="19229"/>
                </a:lnTo>
                <a:lnTo>
                  <a:pt x="0" y="31483"/>
                </a:lnTo>
                <a:lnTo>
                  <a:pt x="2474" y="43750"/>
                </a:lnTo>
                <a:lnTo>
                  <a:pt x="9226" y="53760"/>
                </a:lnTo>
                <a:lnTo>
                  <a:pt x="19245" y="60506"/>
                </a:lnTo>
                <a:lnTo>
                  <a:pt x="31521" y="62979"/>
                </a:lnTo>
                <a:lnTo>
                  <a:pt x="43772" y="60506"/>
                </a:lnTo>
                <a:lnTo>
                  <a:pt x="53784" y="53760"/>
                </a:lnTo>
                <a:lnTo>
                  <a:pt x="60539" y="43750"/>
                </a:lnTo>
                <a:lnTo>
                  <a:pt x="63017" y="31483"/>
                </a:lnTo>
                <a:lnTo>
                  <a:pt x="60539" y="19229"/>
                </a:lnTo>
                <a:lnTo>
                  <a:pt x="53784" y="9221"/>
                </a:lnTo>
                <a:lnTo>
                  <a:pt x="43772" y="2474"/>
                </a:lnTo>
                <a:lnTo>
                  <a:pt x="31521" y="0"/>
                </a:lnTo>
                <a:close/>
              </a:path>
            </a:pathLst>
          </a:custGeom>
          <a:solidFill>
            <a:srgbClr val="FAB03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622689" y="561886"/>
            <a:ext cx="51435" cy="36195"/>
          </a:xfrm>
          <a:custGeom>
            <a:avLst/>
            <a:gdLst/>
            <a:ahLst/>
            <a:cxnLst/>
            <a:rect l="l" t="t" r="r" b="b"/>
            <a:pathLst>
              <a:path w="51434" h="36195">
                <a:moveTo>
                  <a:pt x="51290" y="0"/>
                </a:moveTo>
                <a:lnTo>
                  <a:pt x="13520" y="0"/>
                </a:lnTo>
                <a:lnTo>
                  <a:pt x="3323" y="11586"/>
                </a:lnTo>
                <a:lnTo>
                  <a:pt x="0" y="19157"/>
                </a:lnTo>
                <a:lnTo>
                  <a:pt x="3617" y="26053"/>
                </a:lnTo>
                <a:lnTo>
                  <a:pt x="14244" y="35610"/>
                </a:lnTo>
                <a:lnTo>
                  <a:pt x="51290" y="35610"/>
                </a:lnTo>
                <a:lnTo>
                  <a:pt x="50168" y="32700"/>
                </a:lnTo>
                <a:lnTo>
                  <a:pt x="48299" y="24882"/>
                </a:lnTo>
                <a:lnTo>
                  <a:pt x="47925" y="13525"/>
                </a:lnTo>
                <a:lnTo>
                  <a:pt x="51290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622681" y="599300"/>
            <a:ext cx="51435" cy="36195"/>
          </a:xfrm>
          <a:custGeom>
            <a:avLst/>
            <a:gdLst/>
            <a:ahLst/>
            <a:cxnLst/>
            <a:rect l="l" t="t" r="r" b="b"/>
            <a:pathLst>
              <a:path w="51434" h="36195">
                <a:moveTo>
                  <a:pt x="51300" y="0"/>
                </a:moveTo>
                <a:lnTo>
                  <a:pt x="13530" y="0"/>
                </a:lnTo>
                <a:lnTo>
                  <a:pt x="3326" y="11586"/>
                </a:lnTo>
                <a:lnTo>
                  <a:pt x="0" y="19161"/>
                </a:lnTo>
                <a:lnTo>
                  <a:pt x="3620" y="26063"/>
                </a:lnTo>
                <a:lnTo>
                  <a:pt x="14254" y="35636"/>
                </a:lnTo>
                <a:lnTo>
                  <a:pt x="51300" y="35636"/>
                </a:lnTo>
                <a:lnTo>
                  <a:pt x="50178" y="32729"/>
                </a:lnTo>
                <a:lnTo>
                  <a:pt x="48309" y="24914"/>
                </a:lnTo>
                <a:lnTo>
                  <a:pt x="47935" y="13551"/>
                </a:lnTo>
                <a:lnTo>
                  <a:pt x="51300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522808" y="599287"/>
            <a:ext cx="51435" cy="36195"/>
          </a:xfrm>
          <a:custGeom>
            <a:avLst/>
            <a:gdLst/>
            <a:ahLst/>
            <a:cxnLst/>
            <a:rect l="l" t="t" r="r" b="b"/>
            <a:pathLst>
              <a:path w="51434" h="36195">
                <a:moveTo>
                  <a:pt x="37033" y="0"/>
                </a:moveTo>
                <a:lnTo>
                  <a:pt x="0" y="0"/>
                </a:lnTo>
                <a:lnTo>
                  <a:pt x="1125" y="2910"/>
                </a:lnTo>
                <a:lnTo>
                  <a:pt x="3000" y="10731"/>
                </a:lnTo>
                <a:lnTo>
                  <a:pt x="3375" y="22095"/>
                </a:lnTo>
                <a:lnTo>
                  <a:pt x="0" y="35636"/>
                </a:lnTo>
                <a:lnTo>
                  <a:pt x="37769" y="35636"/>
                </a:lnTo>
                <a:lnTo>
                  <a:pt x="47980" y="24028"/>
                </a:lnTo>
                <a:lnTo>
                  <a:pt x="51308" y="16446"/>
                </a:lnTo>
                <a:lnTo>
                  <a:pt x="47681" y="9550"/>
                </a:lnTo>
                <a:lnTo>
                  <a:pt x="37033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522808" y="561886"/>
            <a:ext cx="51435" cy="36195"/>
          </a:xfrm>
          <a:custGeom>
            <a:avLst/>
            <a:gdLst/>
            <a:ahLst/>
            <a:cxnLst/>
            <a:rect l="l" t="t" r="r" b="b"/>
            <a:pathLst>
              <a:path w="51434" h="36195">
                <a:moveTo>
                  <a:pt x="37033" y="0"/>
                </a:moveTo>
                <a:lnTo>
                  <a:pt x="0" y="0"/>
                </a:lnTo>
                <a:lnTo>
                  <a:pt x="1125" y="2908"/>
                </a:lnTo>
                <a:lnTo>
                  <a:pt x="3000" y="10723"/>
                </a:lnTo>
                <a:lnTo>
                  <a:pt x="3375" y="22079"/>
                </a:lnTo>
                <a:lnTo>
                  <a:pt x="0" y="35610"/>
                </a:lnTo>
                <a:lnTo>
                  <a:pt x="37769" y="35610"/>
                </a:lnTo>
                <a:lnTo>
                  <a:pt x="47980" y="24024"/>
                </a:lnTo>
                <a:lnTo>
                  <a:pt x="51308" y="16452"/>
                </a:lnTo>
                <a:lnTo>
                  <a:pt x="47681" y="9557"/>
                </a:lnTo>
                <a:lnTo>
                  <a:pt x="37033" y="0"/>
                </a:lnTo>
                <a:close/>
              </a:path>
            </a:pathLst>
          </a:custGeom>
          <a:solidFill>
            <a:srgbClr val="FFD98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6543947" y="12"/>
            <a:ext cx="0" cy="7560309"/>
          </a:xfrm>
          <a:custGeom>
            <a:avLst/>
            <a:gdLst/>
            <a:ahLst/>
            <a:cxnLst/>
            <a:rect l="l" t="t" r="r" b="b"/>
            <a:pathLst>
              <a:path h="7560309">
                <a:moveTo>
                  <a:pt x="0" y="0"/>
                </a:moveTo>
                <a:lnTo>
                  <a:pt x="0" y="7559992"/>
                </a:lnTo>
              </a:path>
            </a:pathLst>
          </a:custGeom>
          <a:ln w="184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6" name="TextBox 25"/>
          <p:cNvSpPr txBox="1"/>
          <p:nvPr/>
        </p:nvSpPr>
        <p:spPr>
          <a:xfrm>
            <a:off x="1086884" y="2094171"/>
            <a:ext cx="4301765" cy="337113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How management skills can, and should, be the launch-pad developing brilliant leadership mastery</a:t>
            </a:r>
            <a:endParaRPr lang="en-GB" sz="3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bk object 16"/>
          <p:cNvSpPr/>
          <p:nvPr/>
        </p:nvSpPr>
        <p:spPr>
          <a:xfrm>
            <a:off x="4127500" y="894694"/>
            <a:ext cx="2303573" cy="6668156"/>
          </a:xfrm>
          <a:custGeom>
            <a:avLst/>
            <a:gdLst/>
            <a:ahLst/>
            <a:cxnLst/>
            <a:rect l="l" t="t" r="r" b="b"/>
            <a:pathLst>
              <a:path w="10679430" h="7547609">
                <a:moveTo>
                  <a:pt x="0" y="7547292"/>
                </a:moveTo>
                <a:lnTo>
                  <a:pt x="10679290" y="7547292"/>
                </a:lnTo>
                <a:lnTo>
                  <a:pt x="10679290" y="0"/>
                </a:lnTo>
                <a:lnTo>
                  <a:pt x="0" y="0"/>
                </a:lnTo>
                <a:lnTo>
                  <a:pt x="0" y="7547292"/>
                </a:lnTo>
                <a:close/>
              </a:path>
            </a:pathLst>
          </a:custGeom>
          <a:solidFill>
            <a:srgbClr val="47737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603873"/>
              </p:ext>
            </p:extLst>
          </p:nvPr>
        </p:nvGraphicFramePr>
        <p:xfrm>
          <a:off x="3840" y="885825"/>
          <a:ext cx="10689560" cy="4611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9560"/>
              </a:tblGrid>
              <a:tr h="461179">
                <a:tc>
                  <a:txBody>
                    <a:bodyPr/>
                    <a:lstStyle/>
                    <a:p>
                      <a:pPr algn="l"/>
                      <a:r>
                        <a:rPr lang="en-GB" sz="2000" b="0" dirty="0" smtClean="0">
                          <a:latin typeface="Brandon Text Regular" pitchFamily="34" charset="0"/>
                        </a:rPr>
                        <a:t>           </a:t>
                      </a:r>
                      <a:r>
                        <a:rPr lang="en-GB" sz="2000" b="0" dirty="0" smtClean="0">
                          <a:latin typeface="Century Gothic" panose="020B0502020202020204" pitchFamily="34" charset="0"/>
                        </a:rPr>
                        <a:t>Management Skill                                                                </a:t>
                      </a:r>
                      <a:r>
                        <a:rPr lang="en-GB" sz="2000" b="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2000" b="0" dirty="0" smtClean="0">
                          <a:latin typeface="Century Gothic" panose="020B0502020202020204" pitchFamily="34" charset="0"/>
                        </a:rPr>
                        <a:t>Leadership Mastery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5" name="Group 44"/>
          <p:cNvGrpSpPr/>
          <p:nvPr/>
        </p:nvGrpSpPr>
        <p:grpSpPr>
          <a:xfrm>
            <a:off x="4206506" y="2750968"/>
            <a:ext cx="2145563" cy="2785348"/>
            <a:chOff x="77321" y="2611379"/>
            <a:chExt cx="2145563" cy="2785348"/>
          </a:xfrm>
        </p:grpSpPr>
        <p:grpSp>
          <p:nvGrpSpPr>
            <p:cNvPr id="43" name="Group 42"/>
            <p:cNvGrpSpPr/>
            <p:nvPr/>
          </p:nvGrpSpPr>
          <p:grpSpPr>
            <a:xfrm>
              <a:off x="77321" y="2611379"/>
              <a:ext cx="2145563" cy="2785348"/>
              <a:chOff x="77321" y="2611379"/>
              <a:chExt cx="2145563" cy="2785348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131769" y="2834319"/>
                <a:ext cx="507776" cy="2339468"/>
                <a:chOff x="1123747" y="4497157"/>
                <a:chExt cx="507776" cy="2339468"/>
              </a:xfrm>
            </p:grpSpPr>
            <p:pic>
              <p:nvPicPr>
                <p:cNvPr id="61" name="Picture 23" descr="Image result for twitter transparent icon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50797" y="5767382"/>
                  <a:ext cx="460800" cy="4608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2" name="Picture 35" descr="Image result for white email icon transparent background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23747" y="4497157"/>
                  <a:ext cx="460800" cy="4608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3" name="Picture 37" descr="Image result for white website icon transparent background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lum bright="70000" contrast="-7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50797" y="5057026"/>
                  <a:ext cx="460800" cy="4608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4" name="Picture 2" descr="Image result for white amazon icon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lum bright="70000" contrast="-7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70723" y="6375825"/>
                  <a:ext cx="460800" cy="4608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15" name="TextBox 14"/>
              <p:cNvSpPr txBox="1"/>
              <p:nvPr/>
            </p:nvSpPr>
            <p:spPr>
              <a:xfrm>
                <a:off x="77321" y="2611379"/>
                <a:ext cx="2145563" cy="2785348"/>
              </a:xfrm>
              <a:prstGeom prst="round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                    </a:t>
                </a:r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:endParaRPr lang="en-GB" dirty="0"/>
              </a:p>
            </p:txBody>
          </p:sp>
        </p:grpSp>
        <p:sp>
          <p:nvSpPr>
            <p:cNvPr id="22" name="Rectangle 21"/>
            <p:cNvSpPr/>
            <p:nvPr/>
          </p:nvSpPr>
          <p:spPr>
            <a:xfrm>
              <a:off x="592569" y="2942224"/>
              <a:ext cx="1630315" cy="23083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sales@sewells.com</a:t>
              </a:r>
            </a:p>
            <a:p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 smtClean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 www.sewells.com</a:t>
              </a:r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 smtClean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@sewellstraining</a:t>
              </a:r>
            </a:p>
            <a:p>
              <a:endParaRPr lang="en-GB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GB" sz="1200" dirty="0" smtClean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‘</a:t>
              </a:r>
              <a:r>
                <a:rPr lang="en-GB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the guide’ by Dr </a:t>
              </a:r>
              <a:r>
                <a:rPr lang="en-GB" sz="12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        William </a:t>
              </a:r>
              <a:r>
                <a:rPr lang="en-GB" sz="1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Holden</a:t>
              </a:r>
            </a:p>
          </p:txBody>
        </p:sp>
      </p:grpSp>
      <p:sp>
        <p:nvSpPr>
          <p:cNvPr id="66" name="Text Box 5"/>
          <p:cNvSpPr txBox="1">
            <a:spLocks noChangeArrowheads="1"/>
          </p:cNvSpPr>
          <p:nvPr/>
        </p:nvSpPr>
        <p:spPr bwMode="auto">
          <a:xfrm>
            <a:off x="54853" y="1400175"/>
            <a:ext cx="3730305" cy="681038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179388" indent="6842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marL="171450" indent="-171450">
              <a:buFont typeface="Symbol" panose="05050102010706020507" pitchFamily="18" charset="2"/>
              <a:buChar char="*"/>
              <a:defRPr/>
            </a:pPr>
            <a:r>
              <a:rPr lang="en-GB" sz="1000" dirty="0" smtClean="0">
                <a:latin typeface="Century Gothic" panose="020B0502020202020204" pitchFamily="34" charset="0"/>
              </a:rPr>
              <a:t>How well they deal with the daily tasks of running the business: budget control, customer service, deadlines, procedural processes. They focus on tasks, systems and processes to provide inspiration</a:t>
            </a:r>
            <a:endParaRPr lang="en-GB" sz="1000" dirty="0" smtClean="0">
              <a:effectLst>
                <a:outerShdw blurRad="38100" dist="38100" dir="2700000" algn="tl">
                  <a:srgbClr val="C0C0C0"/>
                </a:outerShdw>
              </a:effectLst>
              <a:latin typeface="Futura Md BT" pitchFamily="34" charset="0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826283" y="1400175"/>
            <a:ext cx="3612700" cy="510778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179388" indent="6842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marL="171450" indent="-171450">
              <a:buBlip>
                <a:blip r:embed="rId6"/>
              </a:buBlip>
              <a:defRPr/>
            </a:pPr>
            <a:r>
              <a:rPr lang="en-GB" sz="1000" dirty="0" smtClean="0">
                <a:latin typeface="Century Gothic" panose="020B0502020202020204" pitchFamily="34" charset="0"/>
              </a:rPr>
              <a:t>How well they develop the relationships, building team spirit and aligning, engaging and motivating people towards a common purpose</a:t>
            </a:r>
            <a:r>
              <a:rPr lang="en-GB" sz="1000" dirty="0" smtClean="0">
                <a:latin typeface="Futura Md BT" pitchFamily="34" charset="0"/>
              </a:rPr>
              <a:t>	</a:t>
            </a:r>
            <a:endParaRPr lang="en-GB" sz="1000" dirty="0" smtClean="0">
              <a:effectLst>
                <a:outerShdw blurRad="38100" dist="38100" dir="2700000" algn="tl">
                  <a:srgbClr val="C0C0C0"/>
                </a:outerShdw>
              </a:effectLst>
              <a:latin typeface="Futura Md BT" pitchFamily="34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69405" y="2361089"/>
            <a:ext cx="3715753" cy="510778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179388" indent="6842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marL="171450" indent="-171450">
              <a:buFont typeface="Symbol" panose="05050102010706020507" pitchFamily="18" charset="2"/>
              <a:buChar char="*"/>
              <a:defRPr/>
            </a:pPr>
            <a:r>
              <a:rPr lang="en-GB" sz="1000" dirty="0" smtClean="0">
                <a:latin typeface="Century Gothic" panose="020B0502020202020204" pitchFamily="34" charset="0"/>
              </a:rPr>
              <a:t>Maintaining the “status quo” and keep things “on track” and under control. This gives little opportunity to grow and take very cautious risks</a:t>
            </a:r>
            <a:endParaRPr lang="en-GB" sz="1000" dirty="0" smtClean="0">
              <a:effectLst>
                <a:outerShdw blurRad="38100" dist="38100" dir="2700000" algn="tl">
                  <a:srgbClr val="C0C0C0"/>
                </a:outerShdw>
              </a:effectLst>
              <a:latin typeface="Futura Md BT" pitchFamily="34" charset="0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98759" y="3064719"/>
            <a:ext cx="3686400" cy="510778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179388" indent="6842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marL="171450" indent="-171450">
              <a:buFont typeface="Symbol" panose="05050102010706020507" pitchFamily="18" charset="2"/>
              <a:buChar char="*"/>
              <a:defRPr/>
            </a:pPr>
            <a:r>
              <a:rPr lang="en-GB" sz="1000" dirty="0" smtClean="0">
                <a:latin typeface="Century Gothic" panose="020B0502020202020204" pitchFamily="34" charset="0"/>
              </a:rPr>
              <a:t>Make sure the team can consistently repeat what they’ve done well … they’re all about copying successes</a:t>
            </a:r>
            <a:endParaRPr lang="en-GB" sz="1000" dirty="0" smtClean="0">
              <a:effectLst>
                <a:outerShdw blurRad="38100" dist="38100" dir="2700000" algn="tl">
                  <a:srgbClr val="C0C0C0"/>
                </a:outerShdw>
              </a:effectLst>
              <a:latin typeface="Futura Md BT" pitchFamily="34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71319" y="3888253"/>
            <a:ext cx="3713839" cy="510778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179388" indent="6842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marL="171450" indent="-171450">
              <a:buFont typeface="Symbol" panose="05050102010706020507" pitchFamily="18" charset="2"/>
              <a:buChar char="*"/>
              <a:defRPr/>
            </a:pPr>
            <a:r>
              <a:rPr lang="en-GB" sz="1000" dirty="0" smtClean="0">
                <a:latin typeface="Century Gothic" panose="020B0502020202020204" pitchFamily="34" charset="0"/>
              </a:rPr>
              <a:t>Ensure a focus on the short term and the completion of day to day tasks and responsibilities that contribute to the long term goals and objectives of the organisation</a:t>
            </a:r>
            <a:endParaRPr lang="en-GB" sz="1000" dirty="0" smtClean="0">
              <a:effectLst>
                <a:outerShdw blurRad="38100" dist="38100" dir="2700000" algn="tl">
                  <a:srgbClr val="C0C0C0"/>
                </a:outerShdw>
              </a:effectLst>
              <a:latin typeface="Futura Md BT" pitchFamily="34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54854" y="4782058"/>
            <a:ext cx="3697112" cy="340519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179388" indent="6842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marL="171450" indent="-171450">
              <a:buFont typeface="Symbol" panose="05050102010706020507" pitchFamily="18" charset="2"/>
              <a:buChar char="*"/>
              <a:defRPr/>
            </a:pPr>
            <a:r>
              <a:rPr lang="en-GB" sz="1000" dirty="0" smtClean="0">
                <a:latin typeface="Century Gothic" panose="020B0502020202020204" pitchFamily="34" charset="0"/>
              </a:rPr>
              <a:t>Analytical thinking and technical expertise (i.e. subject experts – “I’m a problem solver”)</a:t>
            </a:r>
            <a:endParaRPr lang="en-GB" sz="1000" dirty="0" smtClean="0">
              <a:effectLst>
                <a:outerShdw blurRad="38100" dist="38100" dir="2700000" algn="tl">
                  <a:srgbClr val="C0C0C0"/>
                </a:outerShdw>
              </a:effectLst>
              <a:latin typeface="Futura Md BT" pitchFamily="34" charset="0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54854" y="5685718"/>
            <a:ext cx="3697112" cy="510778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179388" indent="6842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marL="171450" indent="-171450">
              <a:buFont typeface="Symbol" panose="05050102010706020507" pitchFamily="18" charset="2"/>
              <a:buChar char="*"/>
              <a:defRPr/>
            </a:pPr>
            <a:r>
              <a:rPr lang="en-GB" sz="1000" dirty="0" smtClean="0">
                <a:latin typeface="Century Gothic" panose="020B0502020202020204" pitchFamily="34" charset="0"/>
              </a:rPr>
              <a:t>Risk avoidance, or at least minimising risk, is their mantra. Objectives must be met … only measured, calculated risks are allowed</a:t>
            </a:r>
            <a:endParaRPr lang="en-GB" sz="1000" dirty="0" smtClean="0">
              <a:effectLst>
                <a:outerShdw blurRad="38100" dist="38100" dir="2700000" algn="tl">
                  <a:srgbClr val="C0C0C0"/>
                </a:outerShdw>
              </a:effectLst>
              <a:latin typeface="Futura Md BT" pitchFamily="34" charset="0"/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65566" y="6619877"/>
            <a:ext cx="3719592" cy="681038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179388" indent="6842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marL="171450" indent="-171450">
              <a:buFont typeface="Symbol" panose="05050102010706020507" pitchFamily="18" charset="2"/>
              <a:buChar char="*"/>
              <a:defRPr/>
            </a:pPr>
            <a:r>
              <a:rPr lang="en-GB" sz="1000" dirty="0" smtClean="0">
                <a:latin typeface="Century Gothic" panose="020B0502020202020204" pitchFamily="34" charset="0"/>
              </a:rPr>
              <a:t>Cultivating and maintaining control in the “territory”, wanting everything to run smoothly and not deviating from “the plan” … and organising people and resources accordingly</a:t>
            </a:r>
            <a:endParaRPr lang="en-GB" sz="1000" dirty="0" smtClean="0">
              <a:effectLst>
                <a:outerShdw blurRad="38100" dist="38100" dir="2700000" algn="tl">
                  <a:srgbClr val="C0C0C0"/>
                </a:outerShdw>
              </a:effectLst>
              <a:latin typeface="Futura Md BT" pitchFamily="34" charset="0"/>
            </a:endParaRP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6858032" y="2361089"/>
            <a:ext cx="3579699" cy="510778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179388" indent="6842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marL="171450" indent="-171450">
              <a:buBlip>
                <a:blip r:embed="rId6"/>
              </a:buBlip>
              <a:defRPr/>
            </a:pPr>
            <a:r>
              <a:rPr lang="en-GB" sz="1000" dirty="0" smtClean="0">
                <a:latin typeface="Century Gothic" panose="020B0502020202020204" pitchFamily="34" charset="0"/>
              </a:rPr>
              <a:t>Consistently and continually challenging the “status quo” and striving to “get ahead of the curve” – and encouraging others to do the same</a:t>
            </a:r>
            <a:endParaRPr lang="en-GB" sz="1000" dirty="0" smtClean="0">
              <a:effectLst>
                <a:outerShdw blurRad="38100" dist="38100" dir="2700000" algn="tl">
                  <a:srgbClr val="C0C0C0"/>
                </a:outerShdw>
              </a:effectLst>
              <a:latin typeface="Futura Md BT" pitchFamily="34" charset="0"/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6858033" y="3064719"/>
            <a:ext cx="3612700" cy="510778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179388" indent="6842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marL="171450" indent="-171450">
              <a:buBlip>
                <a:blip r:embed="rId6"/>
              </a:buBlip>
              <a:defRPr/>
            </a:pPr>
            <a:r>
              <a:rPr lang="en-GB" sz="1000" dirty="0" smtClean="0">
                <a:latin typeface="Century Gothic" panose="020B0502020202020204" pitchFamily="34" charset="0"/>
              </a:rPr>
              <a:t>Working in spheres of innovation and creativity – thinking outside the box, trying new things, taking calculated risks – as well as building on what’s worked</a:t>
            </a:r>
            <a:endParaRPr lang="en-GB" sz="1000" dirty="0" smtClean="0">
              <a:effectLst>
                <a:outerShdw blurRad="38100" dist="38100" dir="2700000" algn="tl">
                  <a:srgbClr val="C0C0C0"/>
                </a:outerShdw>
              </a:effectLst>
              <a:latin typeface="Futura Md BT" pitchFamily="34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6858031" y="3888253"/>
            <a:ext cx="3687501" cy="510778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179388" indent="6842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marL="171450" indent="-171450">
              <a:buBlip>
                <a:blip r:embed="rId6"/>
              </a:buBlip>
              <a:defRPr/>
            </a:pPr>
            <a:r>
              <a:rPr lang="en-GB" sz="1000" dirty="0" smtClean="0">
                <a:latin typeface="Century Gothic" panose="020B0502020202020204" pitchFamily="34" charset="0"/>
              </a:rPr>
              <a:t>Orientated to think of the future and long term assessments of their purpose, vision of where they're taking their company, customers, staff and stakeholders</a:t>
            </a:r>
            <a:endParaRPr lang="en-GB" sz="1000" dirty="0" smtClean="0">
              <a:effectLst>
                <a:outerShdw blurRad="38100" dist="38100" dir="2700000" algn="tl">
                  <a:srgbClr val="C0C0C0"/>
                </a:outerShdw>
              </a:effectLst>
              <a:latin typeface="Futura Md BT" pitchFamily="34" charset="0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6858033" y="4782058"/>
            <a:ext cx="3674800" cy="510778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179388" indent="6842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marL="171450" indent="-171450">
              <a:buBlip>
                <a:blip r:embed="rId6"/>
              </a:buBlip>
              <a:defRPr/>
            </a:pPr>
            <a:r>
              <a:rPr lang="en-GB" sz="1000" dirty="0" smtClean="0">
                <a:latin typeface="Century Gothic" panose="020B0502020202020204" pitchFamily="34" charset="0"/>
              </a:rPr>
              <a:t>Self-awareness, awareness of others’ needs (emotional intelligence), empathy and motivation in stretching others – “I’m a problem giver”)</a:t>
            </a:r>
            <a:endParaRPr lang="en-GB" sz="1000" dirty="0" smtClean="0">
              <a:effectLst>
                <a:outerShdw blurRad="38100" dist="38100" dir="2700000" algn="tl">
                  <a:srgbClr val="C0C0C0"/>
                </a:outerShdw>
              </a:effectLst>
              <a:latin typeface="Futura Md BT" pitchFamily="34" charset="0"/>
            </a:endParaRP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6858033" y="5600588"/>
            <a:ext cx="3674800" cy="510778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179388" indent="6842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marL="171450" indent="-171450">
              <a:buBlip>
                <a:blip r:embed="rId6"/>
              </a:buBlip>
              <a:defRPr/>
            </a:pPr>
            <a:r>
              <a:rPr lang="en-GB" sz="1000" dirty="0" smtClean="0">
                <a:latin typeface="Century Gothic" panose="020B0502020202020204" pitchFamily="34" charset="0"/>
              </a:rPr>
              <a:t>Looking at how to seize opportunities, markets are assessed, resources examined and risk levels adjusted and acted upon. Even failures give learning to improve</a:t>
            </a:r>
            <a:endParaRPr lang="en-GB" sz="1000" dirty="0" smtClean="0">
              <a:effectLst>
                <a:outerShdw blurRad="38100" dist="38100" dir="2700000" algn="tl">
                  <a:srgbClr val="C0C0C0"/>
                </a:outerShdw>
              </a:effectLst>
              <a:latin typeface="Futura Md BT" pitchFamily="34" charset="0"/>
            </a:endParaRPr>
          </a:p>
        </p:txBody>
      </p: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6858033" y="6619877"/>
            <a:ext cx="3687500" cy="681038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179388" indent="684213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marL="171450" indent="-171450">
              <a:buBlip>
                <a:blip r:embed="rId6"/>
              </a:buBlip>
              <a:defRPr/>
            </a:pPr>
            <a:r>
              <a:rPr lang="en-GB" sz="1000" dirty="0" smtClean="0">
                <a:latin typeface="Century Gothic" panose="020B0502020202020204" pitchFamily="34" charset="0"/>
              </a:rPr>
              <a:t>Earning trust, building trust and become trustworthy. Without trust no team of people can function effectively. Belief is imperative – and it works both ways – up and down!</a:t>
            </a:r>
            <a:endParaRPr lang="en-GB" sz="1000" dirty="0" smtClean="0">
              <a:effectLst>
                <a:outerShdw blurRad="38100" dist="38100" dir="2700000" algn="tl">
                  <a:srgbClr val="C0C0C0"/>
                </a:outerShdw>
              </a:effectLst>
              <a:latin typeface="Futura Md B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87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k object 16"/>
          <p:cNvSpPr/>
          <p:nvPr/>
        </p:nvSpPr>
        <p:spPr>
          <a:xfrm>
            <a:off x="-21371" y="0"/>
            <a:ext cx="6612847" cy="7556478"/>
          </a:xfrm>
          <a:custGeom>
            <a:avLst/>
            <a:gdLst/>
            <a:ahLst/>
            <a:cxnLst/>
            <a:rect l="l" t="t" r="r" b="b"/>
            <a:pathLst>
              <a:path w="10679430" h="7547609">
                <a:moveTo>
                  <a:pt x="0" y="7547292"/>
                </a:moveTo>
                <a:lnTo>
                  <a:pt x="10679290" y="7547292"/>
                </a:lnTo>
                <a:lnTo>
                  <a:pt x="10679290" y="0"/>
                </a:lnTo>
                <a:lnTo>
                  <a:pt x="0" y="0"/>
                </a:lnTo>
                <a:lnTo>
                  <a:pt x="0" y="7547292"/>
                </a:lnTo>
                <a:close/>
              </a:path>
            </a:pathLst>
          </a:custGeom>
          <a:solidFill>
            <a:srgbClr val="47737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619197" y="9208"/>
            <a:ext cx="4157281" cy="75536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Rectangle 2"/>
          <p:cNvSpPr/>
          <p:nvPr/>
        </p:nvSpPr>
        <p:spPr>
          <a:xfrm>
            <a:off x="6573476" y="0"/>
            <a:ext cx="36000" cy="75628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4396925" y="5125932"/>
            <a:ext cx="468319" cy="391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8545" tIns="49272" rIns="98545" bIns="49272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§"/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bg2"/>
              </a:buClr>
              <a:buSzPct val="50000"/>
              <a:buFont typeface="Monotype Sorts"/>
              <a:buChar char="l"/>
              <a:defRPr kumimoji="1"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Char char=" "/>
            </a:pPr>
            <a:r>
              <a:rPr kumimoji="0" lang="en-GB" altLang="en-US" sz="1900" dirty="0">
                <a:latin typeface="Arial Rounded MT Bold" pitchFamily="34" charset="0"/>
              </a:rPr>
              <a:t>   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" y="7155677"/>
            <a:ext cx="6489700" cy="376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545" tIns="49272" rIns="98545" bIns="49272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§"/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bg2"/>
              </a:buClr>
              <a:buSzPct val="50000"/>
              <a:buFont typeface="Monotype Sorts"/>
              <a:buChar char="l"/>
              <a:defRPr kumimoji="1"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GB" altLang="en-US" sz="900" noProof="1">
                <a:solidFill>
                  <a:schemeClr val="bg1"/>
                </a:solidFill>
                <a:latin typeface="Futura Md BT"/>
              </a:rPr>
              <a:t>Sewells is the trading name of Sewells Training and Consultancy Limited a company registered in England number 1771342  REF: SO3</a:t>
            </a:r>
            <a:endParaRPr kumimoji="0" lang="en-US" altLang="en-US" sz="900" dirty="0">
              <a:solidFill>
                <a:schemeClr val="bg1"/>
              </a:solidFill>
              <a:latin typeface="Futura Md BT"/>
            </a:endParaRPr>
          </a:p>
        </p:txBody>
      </p:sp>
      <p:sp>
        <p:nvSpPr>
          <p:cNvPr id="14" name="Rounded Rectangle 2"/>
          <p:cNvSpPr>
            <a:spLocks noChangeArrowheads="1"/>
          </p:cNvSpPr>
          <p:nvPr/>
        </p:nvSpPr>
        <p:spPr bwMode="auto">
          <a:xfrm>
            <a:off x="546100" y="1389587"/>
            <a:ext cx="5486400" cy="5584052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8545" tIns="49272" rIns="98545" bIns="49272"/>
          <a:lstStyle>
            <a:lvl1pPr algn="l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§"/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bg2"/>
              </a:buClr>
              <a:buSzPct val="50000"/>
              <a:buFont typeface="Monotype Sorts"/>
              <a:buChar char="l"/>
              <a:defRPr kumimoji="1"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2600" dirty="0"/>
          </a:p>
        </p:txBody>
      </p:sp>
      <p:sp>
        <p:nvSpPr>
          <p:cNvPr id="28" name="TextBox 27"/>
          <p:cNvSpPr txBox="1"/>
          <p:nvPr/>
        </p:nvSpPr>
        <p:spPr>
          <a:xfrm>
            <a:off x="546100" y="200025"/>
            <a:ext cx="5486400" cy="1021556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altLang="en-US" b="1" dirty="0">
                <a:solidFill>
                  <a:schemeClr val="bg1"/>
                </a:solidFill>
                <a:latin typeface="Futura Md BT"/>
              </a:rPr>
              <a:t>To discuss your needs and requirements contact us on …</a:t>
            </a:r>
          </a:p>
          <a:p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1073151" y="1523366"/>
            <a:ext cx="4343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>
                <a:solidFill>
                  <a:schemeClr val="bg1"/>
                </a:solidFill>
                <a:latin typeface="Futura Md BT" pitchFamily="34" charset="0"/>
              </a:rPr>
              <a:t>SEWELLS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altLang="en-US" dirty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Holden </a:t>
            </a:r>
            <a:r>
              <a:rPr lang="en-GB" altLang="en-US" dirty="0">
                <a:solidFill>
                  <a:schemeClr val="bg1"/>
                </a:solidFill>
                <a:latin typeface="Futura Md BT" pitchFamily="34" charset="0"/>
              </a:rPr>
              <a:t>House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Chester </a:t>
            </a:r>
            <a:r>
              <a:rPr lang="en-GB" altLang="en-US" dirty="0">
                <a:solidFill>
                  <a:schemeClr val="bg1"/>
                </a:solidFill>
                <a:latin typeface="Futura Md BT" pitchFamily="34" charset="0"/>
              </a:rPr>
              <a:t>Business Park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Chester</a:t>
            </a:r>
            <a:endParaRPr lang="en-GB" altLang="en-US" dirty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Cheshire</a:t>
            </a:r>
            <a:endParaRPr lang="en-GB" altLang="en-US" dirty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CH4 </a:t>
            </a:r>
            <a:r>
              <a:rPr lang="en-GB" altLang="en-US" dirty="0">
                <a:solidFill>
                  <a:schemeClr val="bg1"/>
                </a:solidFill>
                <a:latin typeface="Futura Md BT" pitchFamily="34" charset="0"/>
              </a:rPr>
              <a:t>9QU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altLang="en-US" dirty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Tel</a:t>
            </a:r>
            <a:r>
              <a:rPr lang="en-GB" altLang="en-US" dirty="0">
                <a:solidFill>
                  <a:schemeClr val="bg1"/>
                </a:solidFill>
                <a:latin typeface="Futura Md BT" pitchFamily="34" charset="0"/>
              </a:rPr>
              <a:t>: 01244 681068 </a:t>
            </a:r>
            <a:endParaRPr lang="en-GB" altLang="en-US" dirty="0" smtClean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Fax</a:t>
            </a:r>
            <a:r>
              <a:rPr lang="en-GB" altLang="en-US" dirty="0">
                <a:solidFill>
                  <a:schemeClr val="bg1"/>
                </a:solidFill>
                <a:latin typeface="Futura Md BT" pitchFamily="34" charset="0"/>
              </a:rPr>
              <a:t>: 01244 677974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altLang="en-US" dirty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>
                <a:solidFill>
                  <a:schemeClr val="bg1"/>
                </a:solidFill>
                <a:latin typeface="Futura Md BT" pitchFamily="34" charset="0"/>
              </a:rPr>
              <a:t> </a:t>
            </a: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        sales@sewells.com</a:t>
            </a:r>
            <a:endParaRPr lang="en-GB" altLang="en-US" dirty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altLang="en-US" dirty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         </a:t>
            </a: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  <a:hlinkClick r:id="rId3"/>
              </a:rPr>
              <a:t>www.sewells.com</a:t>
            </a:r>
            <a:endParaRPr lang="en-GB" altLang="en-US" dirty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altLang="en-US" dirty="0" smtClean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>
                <a:solidFill>
                  <a:schemeClr val="bg1"/>
                </a:solidFill>
                <a:latin typeface="Futura Md BT" pitchFamily="34" charset="0"/>
              </a:rPr>
              <a:t> </a:t>
            </a: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       @will_holden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>
                <a:solidFill>
                  <a:schemeClr val="bg1"/>
                </a:solidFill>
                <a:latin typeface="Futura Md BT" pitchFamily="34" charset="0"/>
              </a:rPr>
              <a:t> </a:t>
            </a: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       @sewellstraining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altLang="en-US" dirty="0">
              <a:solidFill>
                <a:schemeClr val="bg1"/>
              </a:solidFill>
              <a:latin typeface="Futura Md BT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         </a:t>
            </a: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  <a:hlinkClick r:id="rId4"/>
              </a:rPr>
              <a:t>‘the guide’</a:t>
            </a:r>
            <a:r>
              <a:rPr lang="en-GB" altLang="en-US" dirty="0" smtClean="0">
                <a:solidFill>
                  <a:schemeClr val="bg1"/>
                </a:solidFill>
                <a:latin typeface="Futura Md BT" pitchFamily="34" charset="0"/>
              </a:rPr>
              <a:t> by Dr William Holden</a:t>
            </a:r>
            <a:endParaRPr lang="en-GB" altLang="en-US" dirty="0">
              <a:solidFill>
                <a:schemeClr val="bg1"/>
              </a:solidFill>
              <a:latin typeface="Futura Md BT" pitchFamily="34" charset="0"/>
            </a:endParaRPr>
          </a:p>
          <a:p>
            <a:endParaRPr lang="en-GB" dirty="0"/>
          </a:p>
        </p:txBody>
      </p:sp>
      <p:pic>
        <p:nvPicPr>
          <p:cNvPr id="46" name="Picture 23" descr="Image result for twitter transparent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797" y="5767382"/>
            <a:ext cx="460800" cy="46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9" name="Picture 35" descr="Image result for white email icon transparent background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747" y="4497157"/>
            <a:ext cx="460800" cy="46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1" name="Picture 37" descr="Image result for white website icon transparent background"/>
          <p:cNvPicPr>
            <a:picLocks noChangeAspect="1" noChangeArrowheads="1"/>
          </p:cNvPicPr>
          <p:nvPr/>
        </p:nvPicPr>
        <p:blipFill>
          <a:blip r:embed="rId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797" y="5057026"/>
            <a:ext cx="460800" cy="46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white amazon icon"/>
          <p:cNvPicPr>
            <a:picLocks noChangeAspect="1" noChangeArrowheads="1"/>
          </p:cNvPicPr>
          <p:nvPr/>
        </p:nvPicPr>
        <p:blipFill>
          <a:blip r:embed="rId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723" y="6375825"/>
            <a:ext cx="460800" cy="46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32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8681</TotalTime>
  <Words>470</Words>
  <Application>Microsoft Office PowerPoint</Application>
  <PresentationFormat>Custom</PresentationFormat>
  <Paragraphs>56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Sewells Case Study:</dc:title>
  <dc:creator>Ashley Rudd</dc:creator>
  <cp:lastModifiedBy>Ciamhne Boakye</cp:lastModifiedBy>
  <cp:revision>300</cp:revision>
  <cp:lastPrinted>2017-11-10T14:15:35Z</cp:lastPrinted>
  <dcterms:created xsi:type="dcterms:W3CDTF">2015-09-14T12:49:31Z</dcterms:created>
  <dcterms:modified xsi:type="dcterms:W3CDTF">2017-11-10T14:26:23Z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2015-04-27T00:00:00Z</vt:filetime>
  </property>
  <property fmtid="{D5CDD505-2E9C-101B-9397-08002B2CF9AE}" pid="3" name="Creator">
    <vt:lpwstr>Adobe InDesign CS6 (Macintosh)</vt:lpwstr>
  </property>
  <property fmtid="{D5CDD505-2E9C-101B-9397-08002B2CF9AE}" pid="4" name="LastSaved">
    <vt:filetime>2015-09-14T00:00:00Z</vt:filetime>
  </property>
</Properties>
</file>