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6" r:id="rId2"/>
    <p:sldId id="333" r:id="rId3"/>
    <p:sldId id="346" r:id="rId4"/>
    <p:sldId id="347" r:id="rId5"/>
    <p:sldId id="343" r:id="rId6"/>
  </p:sldIdLst>
  <p:sldSz cx="10693400" cy="7562850"/>
  <p:notesSz cx="9926638" cy="6797675"/>
  <p:defaultTextStyle>
    <a:defPPr>
      <a:defRPr lang="en-US"/>
    </a:defPPr>
    <a:lvl1pPr marL="0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38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671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506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339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174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013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7844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683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6A6"/>
    <a:srgbClr val="29F73D"/>
    <a:srgbClr val="94CBCC"/>
    <a:srgbClr val="487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20" autoAdjust="0"/>
    <p:restoredTop sz="91314" autoAdjust="0"/>
  </p:normalViewPr>
  <p:slideViewPr>
    <p:cSldViewPr>
      <p:cViewPr>
        <p:scale>
          <a:sx n="90" d="100"/>
          <a:sy n="90" d="100"/>
        </p:scale>
        <p:origin x="-2196" y="-2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-1962" y="-102"/>
      </p:cViewPr>
      <p:guideLst>
        <p:guide orient="horz" pos="2141"/>
        <p:guide pos="312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642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l">
              <a:defRPr sz="11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523" y="1"/>
            <a:ext cx="4300168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r">
              <a:defRPr sz="1100"/>
            </a:lvl1pPr>
          </a:lstStyle>
          <a:p>
            <a:fld id="{F2136CB0-D408-491D-B7C6-C756F0A77AC6}" type="datetimeFigureOut">
              <a:rPr lang="en-GB" smtClean="0"/>
              <a:t>23/10/2017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51"/>
            <a:ext cx="4301642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l">
              <a:defRPr sz="11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523" y="6456651"/>
            <a:ext cx="4300168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r">
              <a:defRPr sz="1100"/>
            </a:lvl1pPr>
          </a:lstStyle>
          <a:p>
            <a:fld id="{078EAD3A-FC05-42B7-ABE4-A8930FDAC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06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F16FF-6863-43AE-BC6B-6AB3B42F8A15}" type="datetimeFigureOut">
              <a:rPr lang="en-GB" smtClean="0"/>
              <a:t>23/10/2017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62300" y="509588"/>
            <a:ext cx="36020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45165-44CB-44F5-8836-61DADD9D6E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843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838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671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506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339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4174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1013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7844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4683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257301"/>
            <a:ext cx="9804400" cy="461665"/>
          </a:xfrm>
        </p:spPr>
        <p:txBody>
          <a:bodyPr lIns="0" tIns="0" rIns="0" bIns="0"/>
          <a:lstStyle>
            <a:lvl1pPr>
              <a:defRPr sz="3000" b="1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257301"/>
            <a:ext cx="9804400" cy="461665"/>
          </a:xfrm>
        </p:spPr>
        <p:txBody>
          <a:bodyPr lIns="0" tIns="0" rIns="0" bIns="0"/>
          <a:lstStyle>
            <a:lvl1pPr>
              <a:defRPr sz="3000" b="1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66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66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350" y="6372"/>
            <a:ext cx="10679430" cy="7547609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257301"/>
            <a:ext cx="9804400" cy="461665"/>
          </a:xfrm>
        </p:spPr>
        <p:txBody>
          <a:bodyPr lIns="0" tIns="0" rIns="0" bIns="0"/>
          <a:lstStyle>
            <a:lvl1pPr>
              <a:defRPr sz="3000" b="1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pPr marL="12690">
              <a:lnSpc>
                <a:spcPts val="1270"/>
              </a:lnSpc>
            </a:pPr>
            <a:r>
              <a:rPr lang="en-GB" spc="120" smtClean="0"/>
              <a:t>©</a:t>
            </a:r>
            <a:r>
              <a:rPr lang="en-GB" spc="-50" smtClean="0"/>
              <a:t> </a:t>
            </a:r>
            <a:r>
              <a:rPr lang="en-GB" spc="-35" smtClean="0"/>
              <a:t>2015</a:t>
            </a:r>
            <a:r>
              <a:rPr lang="en-GB" spc="-50" smtClean="0"/>
              <a:t> </a:t>
            </a:r>
            <a:r>
              <a:rPr lang="en-GB" spc="-110" smtClean="0"/>
              <a:t>S</a:t>
            </a:r>
            <a:r>
              <a:rPr lang="en-GB" spc="-100" smtClean="0"/>
              <a:t>e</a:t>
            </a:r>
            <a:r>
              <a:rPr lang="en-GB" spc="-35" smtClean="0"/>
              <a:t>w</a:t>
            </a:r>
            <a:r>
              <a:rPr lang="en-GB" spc="-30" smtClean="0"/>
              <a:t>ells</a:t>
            </a:r>
            <a:r>
              <a:rPr lang="en-GB" spc="-50" smtClean="0"/>
              <a:t> </a:t>
            </a:r>
            <a:r>
              <a:rPr lang="en-GB" spc="-100" smtClean="0"/>
              <a:t>L</a:t>
            </a:r>
            <a:r>
              <a:rPr lang="en-GB" spc="25" smtClean="0"/>
              <a:t>td.</a:t>
            </a:r>
            <a:r>
              <a:rPr lang="en-GB" spc="-50" smtClean="0"/>
              <a:t> </a:t>
            </a:r>
            <a:r>
              <a:rPr lang="en-GB" spc="-10" smtClean="0"/>
              <a:t>A</a:t>
            </a:r>
            <a:r>
              <a:rPr lang="en-GB" spc="25" smtClean="0"/>
              <a:t>ll</a:t>
            </a:r>
            <a:r>
              <a:rPr lang="en-GB" spc="-50" smtClean="0"/>
              <a:t> </a:t>
            </a:r>
            <a:r>
              <a:rPr lang="en-GB" spc="15" smtClean="0"/>
              <a:t>rig</a:t>
            </a:r>
            <a:r>
              <a:rPr lang="en-GB" spc="10" smtClean="0"/>
              <a:t>h</a:t>
            </a:r>
            <a:r>
              <a:rPr lang="en-GB" smtClean="0"/>
              <a:t>ts</a:t>
            </a:r>
            <a:r>
              <a:rPr lang="en-GB" spc="-50" smtClean="0"/>
              <a:t> </a:t>
            </a:r>
            <a:r>
              <a:rPr lang="en-GB" spc="40" smtClean="0"/>
              <a:t>r</a:t>
            </a:r>
            <a:r>
              <a:rPr lang="en-GB" spc="-35" smtClean="0"/>
              <a:t>eser</a:t>
            </a:r>
            <a:r>
              <a:rPr lang="en-GB" spc="-55" smtClean="0"/>
              <a:t>v</a:t>
            </a:r>
            <a:r>
              <a:rPr lang="en-GB" spc="-30" smtClean="0"/>
              <a:t>ed.</a:t>
            </a:r>
            <a:r>
              <a:rPr lang="en-GB" spc="-50" smtClean="0"/>
              <a:t> </a:t>
            </a:r>
            <a:r>
              <a:rPr lang="en-GB" spc="-120" smtClean="0"/>
              <a:t>R</a:t>
            </a:r>
            <a:r>
              <a:rPr lang="en-GB" spc="-5" smtClean="0"/>
              <a:t>egiste</a:t>
            </a:r>
            <a:r>
              <a:rPr lang="en-GB" spc="-25" smtClean="0"/>
              <a:t>r</a:t>
            </a:r>
            <a:r>
              <a:rPr lang="en-GB" spc="-30" smtClean="0"/>
              <a:t>ed</a:t>
            </a:r>
            <a:r>
              <a:rPr lang="en-GB" spc="-50" smtClean="0"/>
              <a:t> </a:t>
            </a:r>
            <a:r>
              <a:rPr lang="en-GB" spc="5" smtClean="0"/>
              <a:t>in</a:t>
            </a:r>
            <a:r>
              <a:rPr lang="en-GB" spc="-50" smtClean="0"/>
              <a:t> </a:t>
            </a:r>
            <a:r>
              <a:rPr lang="en-GB" spc="-125" smtClean="0"/>
              <a:t>E</a:t>
            </a:r>
            <a:r>
              <a:rPr lang="en-GB" spc="-21" smtClean="0"/>
              <a:t>ngland</a:t>
            </a:r>
            <a:r>
              <a:rPr lang="en-GB" spc="-50" smtClean="0"/>
              <a:t> </a:t>
            </a:r>
            <a:r>
              <a:rPr lang="en-GB" spc="25" smtClean="0"/>
              <a:t>N</a:t>
            </a:r>
            <a:r>
              <a:rPr lang="en-GB" spc="-21" smtClean="0"/>
              <a:t>o.</a:t>
            </a:r>
            <a:r>
              <a:rPr lang="en-GB" spc="-50" smtClean="0"/>
              <a:t> </a:t>
            </a:r>
            <a:r>
              <a:rPr lang="en-GB" spc="-70" smtClean="0"/>
              <a:t>1771342.</a:t>
            </a:r>
            <a:endParaRPr lang="en-GB" spc="-7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pPr marL="12690">
              <a:lnSpc>
                <a:spcPts val="1270"/>
              </a:lnSpc>
            </a:pPr>
            <a:r>
              <a:rPr lang="en-GB" spc="-25" smtClean="0"/>
              <a:t>ww</a:t>
            </a:r>
            <a:r>
              <a:rPr lang="en-GB" spc="-50" smtClean="0"/>
              <a:t>w</a:t>
            </a:r>
            <a:r>
              <a:rPr lang="en-GB" spc="-60" smtClean="0"/>
              <a:t>.s</a:t>
            </a:r>
            <a:r>
              <a:rPr lang="en-GB" spc="-86" smtClean="0"/>
              <a:t>e</a:t>
            </a:r>
            <a:r>
              <a:rPr lang="en-GB" spc="-35" smtClean="0"/>
              <a:t>w</a:t>
            </a:r>
            <a:r>
              <a:rPr lang="en-GB" spc="-25" smtClean="0"/>
              <a:t>ells.</a:t>
            </a:r>
            <a:r>
              <a:rPr lang="en-GB" spc="-44" smtClean="0"/>
              <a:t>c</a:t>
            </a:r>
            <a:r>
              <a:rPr lang="en-GB" spc="-5" smtClean="0"/>
              <a:t>om</a:t>
            </a:r>
            <a:endParaRPr lang="en-GB" spc="-5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45372" y="484060"/>
            <a:ext cx="1364884" cy="2256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488746" y="488883"/>
            <a:ext cx="220346" cy="219075"/>
          </a:xfrm>
          <a:custGeom>
            <a:avLst/>
            <a:gdLst/>
            <a:ahLst/>
            <a:cxnLst/>
            <a:rect l="l" t="t" r="r" b="b"/>
            <a:pathLst>
              <a:path w="220345" h="219075">
                <a:moveTo>
                  <a:pt x="0" y="218973"/>
                </a:moveTo>
                <a:lnTo>
                  <a:pt x="220103" y="218973"/>
                </a:lnTo>
                <a:lnTo>
                  <a:pt x="220103" y="0"/>
                </a:lnTo>
                <a:lnTo>
                  <a:pt x="0" y="0"/>
                </a:lnTo>
                <a:lnTo>
                  <a:pt x="0" y="218973"/>
                </a:lnTo>
                <a:close/>
              </a:path>
            </a:pathLst>
          </a:custGeom>
          <a:solidFill>
            <a:srgbClr val="0D384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566678" y="457212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08" y="0"/>
                </a:moveTo>
                <a:lnTo>
                  <a:pt x="19239" y="2474"/>
                </a:lnTo>
                <a:lnTo>
                  <a:pt x="9224" y="9221"/>
                </a:lnTo>
                <a:lnTo>
                  <a:pt x="2474" y="19229"/>
                </a:lnTo>
                <a:lnTo>
                  <a:pt x="0" y="31483"/>
                </a:lnTo>
                <a:lnTo>
                  <a:pt x="2474" y="43756"/>
                </a:lnTo>
                <a:lnTo>
                  <a:pt x="9224" y="53779"/>
                </a:lnTo>
                <a:lnTo>
                  <a:pt x="19239" y="60538"/>
                </a:lnTo>
                <a:lnTo>
                  <a:pt x="31508" y="63017"/>
                </a:lnTo>
                <a:lnTo>
                  <a:pt x="43768" y="60538"/>
                </a:lnTo>
                <a:lnTo>
                  <a:pt x="53789" y="53779"/>
                </a:lnTo>
                <a:lnTo>
                  <a:pt x="60549" y="43756"/>
                </a:lnTo>
                <a:lnTo>
                  <a:pt x="63030" y="31483"/>
                </a:lnTo>
                <a:lnTo>
                  <a:pt x="60549" y="19229"/>
                </a:lnTo>
                <a:lnTo>
                  <a:pt x="53789" y="9221"/>
                </a:lnTo>
                <a:lnTo>
                  <a:pt x="43768" y="2474"/>
                </a:lnTo>
                <a:lnTo>
                  <a:pt x="31508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566678" y="67655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08" y="0"/>
                </a:moveTo>
                <a:lnTo>
                  <a:pt x="19239" y="2478"/>
                </a:lnTo>
                <a:lnTo>
                  <a:pt x="9224" y="9237"/>
                </a:lnTo>
                <a:lnTo>
                  <a:pt x="2474" y="19261"/>
                </a:lnTo>
                <a:lnTo>
                  <a:pt x="0" y="31534"/>
                </a:lnTo>
                <a:lnTo>
                  <a:pt x="2474" y="43804"/>
                </a:lnTo>
                <a:lnTo>
                  <a:pt x="9224" y="53824"/>
                </a:lnTo>
                <a:lnTo>
                  <a:pt x="19239" y="60578"/>
                </a:lnTo>
                <a:lnTo>
                  <a:pt x="31508" y="63055"/>
                </a:lnTo>
                <a:lnTo>
                  <a:pt x="43768" y="60578"/>
                </a:lnTo>
                <a:lnTo>
                  <a:pt x="53789" y="53824"/>
                </a:lnTo>
                <a:lnTo>
                  <a:pt x="60549" y="43804"/>
                </a:lnTo>
                <a:lnTo>
                  <a:pt x="63030" y="31534"/>
                </a:lnTo>
                <a:lnTo>
                  <a:pt x="60549" y="19261"/>
                </a:lnTo>
                <a:lnTo>
                  <a:pt x="53789" y="9237"/>
                </a:lnTo>
                <a:lnTo>
                  <a:pt x="43768" y="2478"/>
                </a:lnTo>
                <a:lnTo>
                  <a:pt x="31508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599354" y="622629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16421" y="0"/>
                </a:moveTo>
                <a:lnTo>
                  <a:pt x="9535" y="3624"/>
                </a:lnTo>
                <a:lnTo>
                  <a:pt x="0" y="14273"/>
                </a:lnTo>
                <a:lnTo>
                  <a:pt x="0" y="51306"/>
                </a:lnTo>
                <a:lnTo>
                  <a:pt x="2906" y="50184"/>
                </a:lnTo>
                <a:lnTo>
                  <a:pt x="10715" y="48315"/>
                </a:lnTo>
                <a:lnTo>
                  <a:pt x="22063" y="47941"/>
                </a:lnTo>
                <a:lnTo>
                  <a:pt x="35585" y="47941"/>
                </a:lnTo>
                <a:lnTo>
                  <a:pt x="35585" y="13549"/>
                </a:lnTo>
                <a:lnTo>
                  <a:pt x="23992" y="3330"/>
                </a:lnTo>
                <a:lnTo>
                  <a:pt x="16421" y="0"/>
                </a:lnTo>
                <a:close/>
              </a:path>
              <a:path w="36195" h="51434">
                <a:moveTo>
                  <a:pt x="35585" y="47941"/>
                </a:moveTo>
                <a:lnTo>
                  <a:pt x="22063" y="47941"/>
                </a:lnTo>
                <a:lnTo>
                  <a:pt x="35585" y="51306"/>
                </a:lnTo>
                <a:lnTo>
                  <a:pt x="35585" y="47941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561943" y="622629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16430" y="0"/>
                </a:moveTo>
                <a:lnTo>
                  <a:pt x="9542" y="3624"/>
                </a:lnTo>
                <a:lnTo>
                  <a:pt x="0" y="14273"/>
                </a:lnTo>
                <a:lnTo>
                  <a:pt x="0" y="51306"/>
                </a:lnTo>
                <a:lnTo>
                  <a:pt x="2906" y="50184"/>
                </a:lnTo>
                <a:lnTo>
                  <a:pt x="10715" y="48315"/>
                </a:lnTo>
                <a:lnTo>
                  <a:pt x="22063" y="47941"/>
                </a:lnTo>
                <a:lnTo>
                  <a:pt x="35585" y="47941"/>
                </a:lnTo>
                <a:lnTo>
                  <a:pt x="35585" y="13549"/>
                </a:lnTo>
                <a:lnTo>
                  <a:pt x="23999" y="3330"/>
                </a:lnTo>
                <a:lnTo>
                  <a:pt x="16430" y="0"/>
                </a:lnTo>
                <a:close/>
              </a:path>
              <a:path w="36195" h="51434">
                <a:moveTo>
                  <a:pt x="35585" y="47941"/>
                </a:moveTo>
                <a:lnTo>
                  <a:pt x="22063" y="47941"/>
                </a:lnTo>
                <a:lnTo>
                  <a:pt x="35585" y="51306"/>
                </a:lnTo>
                <a:lnTo>
                  <a:pt x="35585" y="47941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bk object 22"/>
          <p:cNvSpPr/>
          <p:nvPr/>
        </p:nvSpPr>
        <p:spPr>
          <a:xfrm>
            <a:off x="561939" y="522767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0" y="0"/>
                </a:moveTo>
                <a:lnTo>
                  <a:pt x="0" y="37782"/>
                </a:lnTo>
                <a:lnTo>
                  <a:pt x="11593" y="47986"/>
                </a:lnTo>
                <a:lnTo>
                  <a:pt x="19164" y="51312"/>
                </a:lnTo>
                <a:lnTo>
                  <a:pt x="26049" y="47692"/>
                </a:lnTo>
                <a:lnTo>
                  <a:pt x="35585" y="37058"/>
                </a:lnTo>
                <a:lnTo>
                  <a:pt x="35585" y="3375"/>
                </a:lnTo>
                <a:lnTo>
                  <a:pt x="13527" y="3375"/>
                </a:lnTo>
                <a:lnTo>
                  <a:pt x="0" y="0"/>
                </a:lnTo>
                <a:close/>
              </a:path>
              <a:path w="36195" h="51434">
                <a:moveTo>
                  <a:pt x="35585" y="0"/>
                </a:moveTo>
                <a:lnTo>
                  <a:pt x="32680" y="1125"/>
                </a:lnTo>
                <a:lnTo>
                  <a:pt x="24874" y="3000"/>
                </a:lnTo>
                <a:lnTo>
                  <a:pt x="13527" y="3375"/>
                </a:lnTo>
                <a:lnTo>
                  <a:pt x="35585" y="3375"/>
                </a:lnTo>
                <a:lnTo>
                  <a:pt x="35585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bk object 23"/>
          <p:cNvSpPr/>
          <p:nvPr/>
        </p:nvSpPr>
        <p:spPr>
          <a:xfrm>
            <a:off x="599359" y="522741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0" y="0"/>
                </a:moveTo>
                <a:lnTo>
                  <a:pt x="0" y="37795"/>
                </a:lnTo>
                <a:lnTo>
                  <a:pt x="11578" y="47985"/>
                </a:lnTo>
                <a:lnTo>
                  <a:pt x="19145" y="51308"/>
                </a:lnTo>
                <a:lnTo>
                  <a:pt x="26035" y="47696"/>
                </a:lnTo>
                <a:lnTo>
                  <a:pt x="35585" y="37084"/>
                </a:lnTo>
                <a:lnTo>
                  <a:pt x="35585" y="3380"/>
                </a:lnTo>
                <a:lnTo>
                  <a:pt x="13532" y="3380"/>
                </a:lnTo>
                <a:lnTo>
                  <a:pt x="0" y="0"/>
                </a:lnTo>
                <a:close/>
              </a:path>
              <a:path w="36195" h="51434">
                <a:moveTo>
                  <a:pt x="35585" y="0"/>
                </a:moveTo>
                <a:lnTo>
                  <a:pt x="32682" y="1126"/>
                </a:lnTo>
                <a:lnTo>
                  <a:pt x="24879" y="3005"/>
                </a:lnTo>
                <a:lnTo>
                  <a:pt x="13532" y="3380"/>
                </a:lnTo>
                <a:lnTo>
                  <a:pt x="35585" y="3380"/>
                </a:lnTo>
                <a:lnTo>
                  <a:pt x="35585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bk object 24"/>
          <p:cNvSpPr/>
          <p:nvPr/>
        </p:nvSpPr>
        <p:spPr>
          <a:xfrm>
            <a:off x="457204" y="56714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46" y="0"/>
                </a:moveTo>
                <a:lnTo>
                  <a:pt x="19277" y="2474"/>
                </a:lnTo>
                <a:lnTo>
                  <a:pt x="9248" y="9221"/>
                </a:lnTo>
                <a:lnTo>
                  <a:pt x="2482" y="19229"/>
                </a:lnTo>
                <a:lnTo>
                  <a:pt x="0" y="31483"/>
                </a:lnTo>
                <a:lnTo>
                  <a:pt x="2482" y="43750"/>
                </a:lnTo>
                <a:lnTo>
                  <a:pt x="9248" y="53760"/>
                </a:lnTo>
                <a:lnTo>
                  <a:pt x="19277" y="60506"/>
                </a:lnTo>
                <a:lnTo>
                  <a:pt x="31546" y="62979"/>
                </a:lnTo>
                <a:lnTo>
                  <a:pt x="43818" y="60506"/>
                </a:lnTo>
                <a:lnTo>
                  <a:pt x="53828" y="53760"/>
                </a:lnTo>
                <a:lnTo>
                  <a:pt x="60571" y="43750"/>
                </a:lnTo>
                <a:lnTo>
                  <a:pt x="63042" y="31483"/>
                </a:lnTo>
                <a:lnTo>
                  <a:pt x="60571" y="19229"/>
                </a:lnTo>
                <a:lnTo>
                  <a:pt x="53828" y="9221"/>
                </a:lnTo>
                <a:lnTo>
                  <a:pt x="43818" y="2474"/>
                </a:lnTo>
                <a:lnTo>
                  <a:pt x="31546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bk object 25"/>
          <p:cNvSpPr/>
          <p:nvPr/>
        </p:nvSpPr>
        <p:spPr>
          <a:xfrm>
            <a:off x="676635" y="56714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21" y="0"/>
                </a:moveTo>
                <a:lnTo>
                  <a:pt x="19245" y="2474"/>
                </a:lnTo>
                <a:lnTo>
                  <a:pt x="9226" y="9221"/>
                </a:lnTo>
                <a:lnTo>
                  <a:pt x="2474" y="19229"/>
                </a:lnTo>
                <a:lnTo>
                  <a:pt x="0" y="31483"/>
                </a:lnTo>
                <a:lnTo>
                  <a:pt x="2474" y="43750"/>
                </a:lnTo>
                <a:lnTo>
                  <a:pt x="9226" y="53760"/>
                </a:lnTo>
                <a:lnTo>
                  <a:pt x="19245" y="60506"/>
                </a:lnTo>
                <a:lnTo>
                  <a:pt x="31521" y="62979"/>
                </a:lnTo>
                <a:lnTo>
                  <a:pt x="43772" y="60506"/>
                </a:lnTo>
                <a:lnTo>
                  <a:pt x="53784" y="53760"/>
                </a:lnTo>
                <a:lnTo>
                  <a:pt x="60539" y="43750"/>
                </a:lnTo>
                <a:lnTo>
                  <a:pt x="63017" y="31483"/>
                </a:lnTo>
                <a:lnTo>
                  <a:pt x="60539" y="19229"/>
                </a:lnTo>
                <a:lnTo>
                  <a:pt x="53784" y="9221"/>
                </a:lnTo>
                <a:lnTo>
                  <a:pt x="43772" y="2474"/>
                </a:lnTo>
                <a:lnTo>
                  <a:pt x="31521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bk object 26"/>
          <p:cNvSpPr/>
          <p:nvPr/>
        </p:nvSpPr>
        <p:spPr>
          <a:xfrm>
            <a:off x="622689" y="561886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51290" y="0"/>
                </a:moveTo>
                <a:lnTo>
                  <a:pt x="13520" y="0"/>
                </a:lnTo>
                <a:lnTo>
                  <a:pt x="3323" y="11586"/>
                </a:lnTo>
                <a:lnTo>
                  <a:pt x="0" y="19157"/>
                </a:lnTo>
                <a:lnTo>
                  <a:pt x="3617" y="26053"/>
                </a:lnTo>
                <a:lnTo>
                  <a:pt x="14244" y="35610"/>
                </a:lnTo>
                <a:lnTo>
                  <a:pt x="51290" y="35610"/>
                </a:lnTo>
                <a:lnTo>
                  <a:pt x="50168" y="32700"/>
                </a:lnTo>
                <a:lnTo>
                  <a:pt x="48299" y="24882"/>
                </a:lnTo>
                <a:lnTo>
                  <a:pt x="47925" y="13525"/>
                </a:lnTo>
                <a:lnTo>
                  <a:pt x="51290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bk object 27"/>
          <p:cNvSpPr/>
          <p:nvPr/>
        </p:nvSpPr>
        <p:spPr>
          <a:xfrm>
            <a:off x="622681" y="599300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51300" y="0"/>
                </a:moveTo>
                <a:lnTo>
                  <a:pt x="13530" y="0"/>
                </a:lnTo>
                <a:lnTo>
                  <a:pt x="3326" y="11586"/>
                </a:lnTo>
                <a:lnTo>
                  <a:pt x="0" y="19161"/>
                </a:lnTo>
                <a:lnTo>
                  <a:pt x="3620" y="26063"/>
                </a:lnTo>
                <a:lnTo>
                  <a:pt x="14254" y="35636"/>
                </a:lnTo>
                <a:lnTo>
                  <a:pt x="51300" y="35636"/>
                </a:lnTo>
                <a:lnTo>
                  <a:pt x="50178" y="32729"/>
                </a:lnTo>
                <a:lnTo>
                  <a:pt x="48309" y="24914"/>
                </a:lnTo>
                <a:lnTo>
                  <a:pt x="47935" y="13551"/>
                </a:lnTo>
                <a:lnTo>
                  <a:pt x="51300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bk object 28"/>
          <p:cNvSpPr/>
          <p:nvPr/>
        </p:nvSpPr>
        <p:spPr>
          <a:xfrm>
            <a:off x="522808" y="599287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37033" y="0"/>
                </a:moveTo>
                <a:lnTo>
                  <a:pt x="0" y="0"/>
                </a:lnTo>
                <a:lnTo>
                  <a:pt x="1125" y="2910"/>
                </a:lnTo>
                <a:lnTo>
                  <a:pt x="3000" y="10731"/>
                </a:lnTo>
                <a:lnTo>
                  <a:pt x="3375" y="22095"/>
                </a:lnTo>
                <a:lnTo>
                  <a:pt x="0" y="35636"/>
                </a:lnTo>
                <a:lnTo>
                  <a:pt x="37769" y="35636"/>
                </a:lnTo>
                <a:lnTo>
                  <a:pt x="47980" y="24028"/>
                </a:lnTo>
                <a:lnTo>
                  <a:pt x="51308" y="16446"/>
                </a:lnTo>
                <a:lnTo>
                  <a:pt x="47681" y="9550"/>
                </a:lnTo>
                <a:lnTo>
                  <a:pt x="37033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bk object 29"/>
          <p:cNvSpPr/>
          <p:nvPr/>
        </p:nvSpPr>
        <p:spPr>
          <a:xfrm>
            <a:off x="522808" y="561886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37033" y="0"/>
                </a:moveTo>
                <a:lnTo>
                  <a:pt x="0" y="0"/>
                </a:lnTo>
                <a:lnTo>
                  <a:pt x="1125" y="2908"/>
                </a:lnTo>
                <a:lnTo>
                  <a:pt x="3000" y="10723"/>
                </a:lnTo>
                <a:lnTo>
                  <a:pt x="3375" y="22079"/>
                </a:lnTo>
                <a:lnTo>
                  <a:pt x="0" y="35610"/>
                </a:lnTo>
                <a:lnTo>
                  <a:pt x="37769" y="35610"/>
                </a:lnTo>
                <a:lnTo>
                  <a:pt x="47980" y="24024"/>
                </a:lnTo>
                <a:lnTo>
                  <a:pt x="51308" y="16452"/>
                </a:lnTo>
                <a:lnTo>
                  <a:pt x="47681" y="9557"/>
                </a:lnTo>
                <a:lnTo>
                  <a:pt x="37033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257309"/>
            <a:ext cx="9804400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5606" y="2014965"/>
            <a:ext cx="99021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4500" y="7178887"/>
            <a:ext cx="4949189" cy="333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pPr marL="12690">
              <a:lnSpc>
                <a:spcPts val="1270"/>
              </a:lnSpc>
            </a:pPr>
            <a:r>
              <a:rPr lang="en-GB" spc="120" smtClean="0"/>
              <a:t>©</a:t>
            </a:r>
            <a:r>
              <a:rPr lang="en-GB" spc="-50" smtClean="0"/>
              <a:t> </a:t>
            </a:r>
            <a:r>
              <a:rPr lang="en-GB" spc="-35" smtClean="0"/>
              <a:t>2016 </a:t>
            </a:r>
            <a:r>
              <a:rPr lang="en-GB" spc="-110" smtClean="0"/>
              <a:t>S</a:t>
            </a:r>
            <a:r>
              <a:rPr lang="en-GB" spc="-100" smtClean="0"/>
              <a:t>e</a:t>
            </a:r>
            <a:r>
              <a:rPr lang="en-GB" spc="-35" smtClean="0"/>
              <a:t>w</a:t>
            </a:r>
            <a:r>
              <a:rPr lang="en-GB" spc="-30" smtClean="0"/>
              <a:t>ells</a:t>
            </a:r>
            <a:r>
              <a:rPr lang="en-GB" spc="-50" smtClean="0"/>
              <a:t> </a:t>
            </a:r>
            <a:r>
              <a:rPr lang="en-GB" spc="-100" smtClean="0"/>
              <a:t>L</a:t>
            </a:r>
            <a:r>
              <a:rPr lang="en-GB" spc="25" smtClean="0"/>
              <a:t>td.</a:t>
            </a:r>
            <a:r>
              <a:rPr lang="en-GB" spc="-50" smtClean="0"/>
              <a:t> </a:t>
            </a:r>
            <a:r>
              <a:rPr lang="en-GB" spc="-10" smtClean="0"/>
              <a:t>A</a:t>
            </a:r>
            <a:r>
              <a:rPr lang="en-GB" spc="25" smtClean="0"/>
              <a:t>ll</a:t>
            </a:r>
            <a:r>
              <a:rPr lang="en-GB" spc="-50" smtClean="0"/>
              <a:t> </a:t>
            </a:r>
            <a:r>
              <a:rPr lang="en-GB" spc="15" smtClean="0"/>
              <a:t>rig</a:t>
            </a:r>
            <a:r>
              <a:rPr lang="en-GB" spc="10" smtClean="0"/>
              <a:t>h</a:t>
            </a:r>
            <a:r>
              <a:rPr lang="en-GB" smtClean="0"/>
              <a:t>ts</a:t>
            </a:r>
            <a:r>
              <a:rPr lang="en-GB" spc="-50" smtClean="0"/>
              <a:t> </a:t>
            </a:r>
            <a:r>
              <a:rPr lang="en-GB" spc="40" smtClean="0"/>
              <a:t>r</a:t>
            </a:r>
            <a:r>
              <a:rPr lang="en-GB" spc="-35" smtClean="0"/>
              <a:t>eser</a:t>
            </a:r>
            <a:r>
              <a:rPr lang="en-GB" spc="-55" smtClean="0"/>
              <a:t>v</a:t>
            </a:r>
            <a:r>
              <a:rPr lang="en-GB" spc="-30" smtClean="0"/>
              <a:t>ed.</a:t>
            </a:r>
            <a:r>
              <a:rPr lang="en-GB" spc="-50" smtClean="0"/>
              <a:t> </a:t>
            </a:r>
            <a:r>
              <a:rPr lang="en-GB" spc="-120" smtClean="0"/>
              <a:t>R</a:t>
            </a:r>
            <a:r>
              <a:rPr lang="en-GB" spc="-5" smtClean="0"/>
              <a:t>egiste</a:t>
            </a:r>
            <a:r>
              <a:rPr lang="en-GB" spc="-25" smtClean="0"/>
              <a:t>r</a:t>
            </a:r>
            <a:r>
              <a:rPr lang="en-GB" spc="-30" smtClean="0"/>
              <a:t>ed</a:t>
            </a:r>
            <a:r>
              <a:rPr lang="en-GB" spc="-50" smtClean="0"/>
              <a:t> </a:t>
            </a:r>
            <a:r>
              <a:rPr lang="en-GB" spc="5" smtClean="0"/>
              <a:t>in</a:t>
            </a:r>
            <a:r>
              <a:rPr lang="en-GB" spc="-50" smtClean="0"/>
              <a:t> </a:t>
            </a:r>
            <a:r>
              <a:rPr lang="en-GB" spc="-125" smtClean="0"/>
              <a:t>E</a:t>
            </a:r>
            <a:r>
              <a:rPr lang="en-GB" spc="-21" smtClean="0"/>
              <a:t>ngland</a:t>
            </a:r>
            <a:r>
              <a:rPr lang="en-GB" spc="-50" smtClean="0"/>
              <a:t> </a:t>
            </a:r>
            <a:r>
              <a:rPr lang="en-GB" spc="25" smtClean="0"/>
              <a:t>N</a:t>
            </a:r>
            <a:r>
              <a:rPr lang="en-GB" spc="-21" smtClean="0"/>
              <a:t>o.</a:t>
            </a:r>
            <a:r>
              <a:rPr lang="en-GB" spc="-50" smtClean="0"/>
              <a:t> </a:t>
            </a:r>
            <a:r>
              <a:rPr lang="en-GB" spc="-70" smtClean="0"/>
              <a:t>1771342.</a:t>
            </a:r>
            <a:endParaRPr lang="en-GB" spc="-7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78724" y="7178887"/>
            <a:ext cx="1169034" cy="333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pPr marL="12690">
              <a:lnSpc>
                <a:spcPts val="1270"/>
              </a:lnSpc>
            </a:pPr>
            <a:r>
              <a:rPr lang="en-GB" spc="-25" smtClean="0"/>
              <a:t>ww</a:t>
            </a:r>
            <a:r>
              <a:rPr lang="en-GB" spc="-50" smtClean="0"/>
              <a:t>w</a:t>
            </a:r>
            <a:r>
              <a:rPr lang="en-GB" spc="-60" smtClean="0"/>
              <a:t>.s</a:t>
            </a:r>
            <a:r>
              <a:rPr lang="en-GB" spc="-86" smtClean="0"/>
              <a:t>e</a:t>
            </a:r>
            <a:r>
              <a:rPr lang="en-GB" spc="-35" smtClean="0"/>
              <a:t>w</a:t>
            </a:r>
            <a:r>
              <a:rPr lang="en-GB" spc="-25" smtClean="0"/>
              <a:t>ells.</a:t>
            </a:r>
            <a:r>
              <a:rPr lang="en-GB" spc="-44" smtClean="0"/>
              <a:t>c</a:t>
            </a:r>
            <a:r>
              <a:rPr lang="en-GB" spc="-5" smtClean="0"/>
              <a:t>om</a:t>
            </a:r>
            <a:endParaRPr lang="en-GB" spc="-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9"/>
            <a:ext cx="24594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6838">
        <a:defRPr>
          <a:latin typeface="+mn-lt"/>
          <a:ea typeface="+mn-ea"/>
          <a:cs typeface="+mn-cs"/>
        </a:defRPr>
      </a:lvl2pPr>
      <a:lvl3pPr marL="913671">
        <a:defRPr>
          <a:latin typeface="+mn-lt"/>
          <a:ea typeface="+mn-ea"/>
          <a:cs typeface="+mn-cs"/>
        </a:defRPr>
      </a:lvl3pPr>
      <a:lvl4pPr marL="1370506">
        <a:defRPr>
          <a:latin typeface="+mn-lt"/>
          <a:ea typeface="+mn-ea"/>
          <a:cs typeface="+mn-cs"/>
        </a:defRPr>
      </a:lvl4pPr>
      <a:lvl5pPr marL="1827339">
        <a:defRPr>
          <a:latin typeface="+mn-lt"/>
          <a:ea typeface="+mn-ea"/>
          <a:cs typeface="+mn-cs"/>
        </a:defRPr>
      </a:lvl5pPr>
      <a:lvl6pPr marL="2284174">
        <a:defRPr>
          <a:latin typeface="+mn-lt"/>
          <a:ea typeface="+mn-ea"/>
          <a:cs typeface="+mn-cs"/>
        </a:defRPr>
      </a:lvl6pPr>
      <a:lvl7pPr marL="2741013">
        <a:defRPr>
          <a:latin typeface="+mn-lt"/>
          <a:ea typeface="+mn-ea"/>
          <a:cs typeface="+mn-cs"/>
        </a:defRPr>
      </a:lvl7pPr>
      <a:lvl8pPr marL="3197844">
        <a:defRPr>
          <a:latin typeface="+mn-lt"/>
          <a:ea typeface="+mn-ea"/>
          <a:cs typeface="+mn-cs"/>
        </a:defRPr>
      </a:lvl8pPr>
      <a:lvl9pPr marL="3654683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6838">
        <a:defRPr>
          <a:latin typeface="+mn-lt"/>
          <a:ea typeface="+mn-ea"/>
          <a:cs typeface="+mn-cs"/>
        </a:defRPr>
      </a:lvl2pPr>
      <a:lvl3pPr marL="913671">
        <a:defRPr>
          <a:latin typeface="+mn-lt"/>
          <a:ea typeface="+mn-ea"/>
          <a:cs typeface="+mn-cs"/>
        </a:defRPr>
      </a:lvl3pPr>
      <a:lvl4pPr marL="1370506">
        <a:defRPr>
          <a:latin typeface="+mn-lt"/>
          <a:ea typeface="+mn-ea"/>
          <a:cs typeface="+mn-cs"/>
        </a:defRPr>
      </a:lvl4pPr>
      <a:lvl5pPr marL="1827339">
        <a:defRPr>
          <a:latin typeface="+mn-lt"/>
          <a:ea typeface="+mn-ea"/>
          <a:cs typeface="+mn-cs"/>
        </a:defRPr>
      </a:lvl5pPr>
      <a:lvl6pPr marL="2284174">
        <a:defRPr>
          <a:latin typeface="+mn-lt"/>
          <a:ea typeface="+mn-ea"/>
          <a:cs typeface="+mn-cs"/>
        </a:defRPr>
      </a:lvl6pPr>
      <a:lvl7pPr marL="2741013">
        <a:defRPr>
          <a:latin typeface="+mn-lt"/>
          <a:ea typeface="+mn-ea"/>
          <a:cs typeface="+mn-cs"/>
        </a:defRPr>
      </a:lvl7pPr>
      <a:lvl8pPr marL="3197844">
        <a:defRPr>
          <a:latin typeface="+mn-lt"/>
          <a:ea typeface="+mn-ea"/>
          <a:cs typeface="+mn-cs"/>
        </a:defRPr>
      </a:lvl8pPr>
      <a:lvl9pPr marL="3654683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sewells.com/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amazon.co.uk/Guide-Dr-William-George-Holden/dp/095618910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570760" y="30705"/>
            <a:ext cx="4157281" cy="75536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372" y="484060"/>
            <a:ext cx="1364884" cy="2256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8746" y="488883"/>
            <a:ext cx="220346" cy="219075"/>
          </a:xfrm>
          <a:custGeom>
            <a:avLst/>
            <a:gdLst/>
            <a:ahLst/>
            <a:cxnLst/>
            <a:rect l="l" t="t" r="r" b="b"/>
            <a:pathLst>
              <a:path w="220345" h="219075">
                <a:moveTo>
                  <a:pt x="0" y="218973"/>
                </a:moveTo>
                <a:lnTo>
                  <a:pt x="220103" y="218973"/>
                </a:lnTo>
                <a:lnTo>
                  <a:pt x="220103" y="0"/>
                </a:lnTo>
                <a:lnTo>
                  <a:pt x="0" y="0"/>
                </a:lnTo>
                <a:lnTo>
                  <a:pt x="0" y="218973"/>
                </a:lnTo>
                <a:close/>
              </a:path>
            </a:pathLst>
          </a:custGeom>
          <a:solidFill>
            <a:srgbClr val="0D38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6678" y="457212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08" y="0"/>
                </a:moveTo>
                <a:lnTo>
                  <a:pt x="19239" y="2474"/>
                </a:lnTo>
                <a:lnTo>
                  <a:pt x="9224" y="9221"/>
                </a:lnTo>
                <a:lnTo>
                  <a:pt x="2474" y="19229"/>
                </a:lnTo>
                <a:lnTo>
                  <a:pt x="0" y="31483"/>
                </a:lnTo>
                <a:lnTo>
                  <a:pt x="2474" y="43756"/>
                </a:lnTo>
                <a:lnTo>
                  <a:pt x="9224" y="53779"/>
                </a:lnTo>
                <a:lnTo>
                  <a:pt x="19239" y="60538"/>
                </a:lnTo>
                <a:lnTo>
                  <a:pt x="31508" y="63017"/>
                </a:lnTo>
                <a:lnTo>
                  <a:pt x="43768" y="60538"/>
                </a:lnTo>
                <a:lnTo>
                  <a:pt x="53789" y="53779"/>
                </a:lnTo>
                <a:lnTo>
                  <a:pt x="60549" y="43756"/>
                </a:lnTo>
                <a:lnTo>
                  <a:pt x="63030" y="31483"/>
                </a:lnTo>
                <a:lnTo>
                  <a:pt x="60549" y="19229"/>
                </a:lnTo>
                <a:lnTo>
                  <a:pt x="53789" y="9221"/>
                </a:lnTo>
                <a:lnTo>
                  <a:pt x="43768" y="2474"/>
                </a:lnTo>
                <a:lnTo>
                  <a:pt x="31508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6678" y="67655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08" y="0"/>
                </a:moveTo>
                <a:lnTo>
                  <a:pt x="19239" y="2478"/>
                </a:lnTo>
                <a:lnTo>
                  <a:pt x="9224" y="9237"/>
                </a:lnTo>
                <a:lnTo>
                  <a:pt x="2474" y="19261"/>
                </a:lnTo>
                <a:lnTo>
                  <a:pt x="0" y="31534"/>
                </a:lnTo>
                <a:lnTo>
                  <a:pt x="2474" y="43804"/>
                </a:lnTo>
                <a:lnTo>
                  <a:pt x="9224" y="53824"/>
                </a:lnTo>
                <a:lnTo>
                  <a:pt x="19239" y="60578"/>
                </a:lnTo>
                <a:lnTo>
                  <a:pt x="31508" y="63055"/>
                </a:lnTo>
                <a:lnTo>
                  <a:pt x="43768" y="60578"/>
                </a:lnTo>
                <a:lnTo>
                  <a:pt x="53789" y="53824"/>
                </a:lnTo>
                <a:lnTo>
                  <a:pt x="60549" y="43804"/>
                </a:lnTo>
                <a:lnTo>
                  <a:pt x="63030" y="31534"/>
                </a:lnTo>
                <a:lnTo>
                  <a:pt x="60549" y="19261"/>
                </a:lnTo>
                <a:lnTo>
                  <a:pt x="53789" y="9237"/>
                </a:lnTo>
                <a:lnTo>
                  <a:pt x="43768" y="2478"/>
                </a:lnTo>
                <a:lnTo>
                  <a:pt x="31508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99354" y="622629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16421" y="0"/>
                </a:moveTo>
                <a:lnTo>
                  <a:pt x="9535" y="3624"/>
                </a:lnTo>
                <a:lnTo>
                  <a:pt x="0" y="14273"/>
                </a:lnTo>
                <a:lnTo>
                  <a:pt x="0" y="51306"/>
                </a:lnTo>
                <a:lnTo>
                  <a:pt x="2906" y="50184"/>
                </a:lnTo>
                <a:lnTo>
                  <a:pt x="10715" y="48315"/>
                </a:lnTo>
                <a:lnTo>
                  <a:pt x="22063" y="47941"/>
                </a:lnTo>
                <a:lnTo>
                  <a:pt x="35585" y="47941"/>
                </a:lnTo>
                <a:lnTo>
                  <a:pt x="35585" y="13549"/>
                </a:lnTo>
                <a:lnTo>
                  <a:pt x="23992" y="3330"/>
                </a:lnTo>
                <a:lnTo>
                  <a:pt x="16421" y="0"/>
                </a:lnTo>
                <a:close/>
              </a:path>
              <a:path w="36195" h="51434">
                <a:moveTo>
                  <a:pt x="35585" y="47941"/>
                </a:moveTo>
                <a:lnTo>
                  <a:pt x="22063" y="47941"/>
                </a:lnTo>
                <a:lnTo>
                  <a:pt x="35585" y="51306"/>
                </a:lnTo>
                <a:lnTo>
                  <a:pt x="35585" y="47941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1943" y="622629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16430" y="0"/>
                </a:moveTo>
                <a:lnTo>
                  <a:pt x="9542" y="3624"/>
                </a:lnTo>
                <a:lnTo>
                  <a:pt x="0" y="14273"/>
                </a:lnTo>
                <a:lnTo>
                  <a:pt x="0" y="51306"/>
                </a:lnTo>
                <a:lnTo>
                  <a:pt x="2906" y="50184"/>
                </a:lnTo>
                <a:lnTo>
                  <a:pt x="10715" y="48315"/>
                </a:lnTo>
                <a:lnTo>
                  <a:pt x="22063" y="47941"/>
                </a:lnTo>
                <a:lnTo>
                  <a:pt x="35585" y="47941"/>
                </a:lnTo>
                <a:lnTo>
                  <a:pt x="35585" y="13549"/>
                </a:lnTo>
                <a:lnTo>
                  <a:pt x="23999" y="3330"/>
                </a:lnTo>
                <a:lnTo>
                  <a:pt x="16430" y="0"/>
                </a:lnTo>
                <a:close/>
              </a:path>
              <a:path w="36195" h="51434">
                <a:moveTo>
                  <a:pt x="35585" y="47941"/>
                </a:moveTo>
                <a:lnTo>
                  <a:pt x="22063" y="47941"/>
                </a:lnTo>
                <a:lnTo>
                  <a:pt x="35585" y="51306"/>
                </a:lnTo>
                <a:lnTo>
                  <a:pt x="35585" y="47941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1939" y="522753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0" y="0"/>
                </a:moveTo>
                <a:lnTo>
                  <a:pt x="0" y="37782"/>
                </a:lnTo>
                <a:lnTo>
                  <a:pt x="11593" y="47986"/>
                </a:lnTo>
                <a:lnTo>
                  <a:pt x="19164" y="51312"/>
                </a:lnTo>
                <a:lnTo>
                  <a:pt x="26049" y="47692"/>
                </a:lnTo>
                <a:lnTo>
                  <a:pt x="35585" y="37058"/>
                </a:lnTo>
                <a:lnTo>
                  <a:pt x="35585" y="3375"/>
                </a:lnTo>
                <a:lnTo>
                  <a:pt x="13527" y="3375"/>
                </a:lnTo>
                <a:lnTo>
                  <a:pt x="0" y="0"/>
                </a:lnTo>
                <a:close/>
              </a:path>
              <a:path w="36195" h="51434">
                <a:moveTo>
                  <a:pt x="35585" y="0"/>
                </a:moveTo>
                <a:lnTo>
                  <a:pt x="32680" y="1125"/>
                </a:lnTo>
                <a:lnTo>
                  <a:pt x="24874" y="3000"/>
                </a:lnTo>
                <a:lnTo>
                  <a:pt x="13527" y="3375"/>
                </a:lnTo>
                <a:lnTo>
                  <a:pt x="35585" y="3375"/>
                </a:lnTo>
                <a:lnTo>
                  <a:pt x="35585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99359" y="522741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0" y="0"/>
                </a:moveTo>
                <a:lnTo>
                  <a:pt x="0" y="37795"/>
                </a:lnTo>
                <a:lnTo>
                  <a:pt x="11578" y="47985"/>
                </a:lnTo>
                <a:lnTo>
                  <a:pt x="19145" y="51308"/>
                </a:lnTo>
                <a:lnTo>
                  <a:pt x="26035" y="47696"/>
                </a:lnTo>
                <a:lnTo>
                  <a:pt x="35585" y="37084"/>
                </a:lnTo>
                <a:lnTo>
                  <a:pt x="35585" y="3380"/>
                </a:lnTo>
                <a:lnTo>
                  <a:pt x="13532" y="3380"/>
                </a:lnTo>
                <a:lnTo>
                  <a:pt x="0" y="0"/>
                </a:lnTo>
                <a:close/>
              </a:path>
              <a:path w="36195" h="51434">
                <a:moveTo>
                  <a:pt x="35585" y="0"/>
                </a:moveTo>
                <a:lnTo>
                  <a:pt x="32682" y="1126"/>
                </a:lnTo>
                <a:lnTo>
                  <a:pt x="24879" y="3005"/>
                </a:lnTo>
                <a:lnTo>
                  <a:pt x="13532" y="3380"/>
                </a:lnTo>
                <a:lnTo>
                  <a:pt x="35585" y="3380"/>
                </a:lnTo>
                <a:lnTo>
                  <a:pt x="35585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7204" y="56714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46" y="0"/>
                </a:moveTo>
                <a:lnTo>
                  <a:pt x="19277" y="2474"/>
                </a:lnTo>
                <a:lnTo>
                  <a:pt x="9248" y="9221"/>
                </a:lnTo>
                <a:lnTo>
                  <a:pt x="2482" y="19229"/>
                </a:lnTo>
                <a:lnTo>
                  <a:pt x="0" y="31483"/>
                </a:lnTo>
                <a:lnTo>
                  <a:pt x="2482" y="43750"/>
                </a:lnTo>
                <a:lnTo>
                  <a:pt x="9248" y="53760"/>
                </a:lnTo>
                <a:lnTo>
                  <a:pt x="19277" y="60506"/>
                </a:lnTo>
                <a:lnTo>
                  <a:pt x="31546" y="62979"/>
                </a:lnTo>
                <a:lnTo>
                  <a:pt x="43818" y="60506"/>
                </a:lnTo>
                <a:lnTo>
                  <a:pt x="53828" y="53760"/>
                </a:lnTo>
                <a:lnTo>
                  <a:pt x="60571" y="43750"/>
                </a:lnTo>
                <a:lnTo>
                  <a:pt x="63042" y="31483"/>
                </a:lnTo>
                <a:lnTo>
                  <a:pt x="60571" y="19229"/>
                </a:lnTo>
                <a:lnTo>
                  <a:pt x="53828" y="9221"/>
                </a:lnTo>
                <a:lnTo>
                  <a:pt x="43818" y="2474"/>
                </a:lnTo>
                <a:lnTo>
                  <a:pt x="31546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6635" y="56714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21" y="0"/>
                </a:moveTo>
                <a:lnTo>
                  <a:pt x="19245" y="2474"/>
                </a:lnTo>
                <a:lnTo>
                  <a:pt x="9226" y="9221"/>
                </a:lnTo>
                <a:lnTo>
                  <a:pt x="2474" y="19229"/>
                </a:lnTo>
                <a:lnTo>
                  <a:pt x="0" y="31483"/>
                </a:lnTo>
                <a:lnTo>
                  <a:pt x="2474" y="43750"/>
                </a:lnTo>
                <a:lnTo>
                  <a:pt x="9226" y="53760"/>
                </a:lnTo>
                <a:lnTo>
                  <a:pt x="19245" y="60506"/>
                </a:lnTo>
                <a:lnTo>
                  <a:pt x="31521" y="62979"/>
                </a:lnTo>
                <a:lnTo>
                  <a:pt x="43772" y="60506"/>
                </a:lnTo>
                <a:lnTo>
                  <a:pt x="53784" y="53760"/>
                </a:lnTo>
                <a:lnTo>
                  <a:pt x="60539" y="43750"/>
                </a:lnTo>
                <a:lnTo>
                  <a:pt x="63017" y="31483"/>
                </a:lnTo>
                <a:lnTo>
                  <a:pt x="60539" y="19229"/>
                </a:lnTo>
                <a:lnTo>
                  <a:pt x="53784" y="9221"/>
                </a:lnTo>
                <a:lnTo>
                  <a:pt x="43772" y="2474"/>
                </a:lnTo>
                <a:lnTo>
                  <a:pt x="31521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2689" y="561886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51290" y="0"/>
                </a:moveTo>
                <a:lnTo>
                  <a:pt x="13520" y="0"/>
                </a:lnTo>
                <a:lnTo>
                  <a:pt x="3323" y="11586"/>
                </a:lnTo>
                <a:lnTo>
                  <a:pt x="0" y="19157"/>
                </a:lnTo>
                <a:lnTo>
                  <a:pt x="3617" y="26053"/>
                </a:lnTo>
                <a:lnTo>
                  <a:pt x="14244" y="35610"/>
                </a:lnTo>
                <a:lnTo>
                  <a:pt x="51290" y="35610"/>
                </a:lnTo>
                <a:lnTo>
                  <a:pt x="50168" y="32700"/>
                </a:lnTo>
                <a:lnTo>
                  <a:pt x="48299" y="24882"/>
                </a:lnTo>
                <a:lnTo>
                  <a:pt x="47925" y="13525"/>
                </a:lnTo>
                <a:lnTo>
                  <a:pt x="51290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2681" y="599300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51300" y="0"/>
                </a:moveTo>
                <a:lnTo>
                  <a:pt x="13530" y="0"/>
                </a:lnTo>
                <a:lnTo>
                  <a:pt x="3326" y="11586"/>
                </a:lnTo>
                <a:lnTo>
                  <a:pt x="0" y="19161"/>
                </a:lnTo>
                <a:lnTo>
                  <a:pt x="3620" y="26063"/>
                </a:lnTo>
                <a:lnTo>
                  <a:pt x="14254" y="35636"/>
                </a:lnTo>
                <a:lnTo>
                  <a:pt x="51300" y="35636"/>
                </a:lnTo>
                <a:lnTo>
                  <a:pt x="50178" y="32729"/>
                </a:lnTo>
                <a:lnTo>
                  <a:pt x="48309" y="24914"/>
                </a:lnTo>
                <a:lnTo>
                  <a:pt x="47935" y="13551"/>
                </a:lnTo>
                <a:lnTo>
                  <a:pt x="51300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2808" y="599287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37033" y="0"/>
                </a:moveTo>
                <a:lnTo>
                  <a:pt x="0" y="0"/>
                </a:lnTo>
                <a:lnTo>
                  <a:pt x="1125" y="2910"/>
                </a:lnTo>
                <a:lnTo>
                  <a:pt x="3000" y="10731"/>
                </a:lnTo>
                <a:lnTo>
                  <a:pt x="3375" y="22095"/>
                </a:lnTo>
                <a:lnTo>
                  <a:pt x="0" y="35636"/>
                </a:lnTo>
                <a:lnTo>
                  <a:pt x="37769" y="35636"/>
                </a:lnTo>
                <a:lnTo>
                  <a:pt x="47980" y="24028"/>
                </a:lnTo>
                <a:lnTo>
                  <a:pt x="51308" y="16446"/>
                </a:lnTo>
                <a:lnTo>
                  <a:pt x="47681" y="9550"/>
                </a:lnTo>
                <a:lnTo>
                  <a:pt x="37033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2808" y="561886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37033" y="0"/>
                </a:moveTo>
                <a:lnTo>
                  <a:pt x="0" y="0"/>
                </a:lnTo>
                <a:lnTo>
                  <a:pt x="1125" y="2908"/>
                </a:lnTo>
                <a:lnTo>
                  <a:pt x="3000" y="10723"/>
                </a:lnTo>
                <a:lnTo>
                  <a:pt x="3375" y="22079"/>
                </a:lnTo>
                <a:lnTo>
                  <a:pt x="0" y="35610"/>
                </a:lnTo>
                <a:lnTo>
                  <a:pt x="37769" y="35610"/>
                </a:lnTo>
                <a:lnTo>
                  <a:pt x="47980" y="24024"/>
                </a:lnTo>
                <a:lnTo>
                  <a:pt x="51308" y="16452"/>
                </a:lnTo>
                <a:lnTo>
                  <a:pt x="47681" y="9557"/>
                </a:lnTo>
                <a:lnTo>
                  <a:pt x="37033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43947" y="12"/>
            <a:ext cx="0" cy="7560309"/>
          </a:xfrm>
          <a:custGeom>
            <a:avLst/>
            <a:gdLst/>
            <a:ahLst/>
            <a:cxnLst/>
            <a:rect l="l" t="t" r="r" b="b"/>
            <a:pathLst>
              <a:path h="7560309">
                <a:moveTo>
                  <a:pt x="0" y="0"/>
                </a:moveTo>
                <a:lnTo>
                  <a:pt x="0" y="7559992"/>
                </a:lnTo>
              </a:path>
            </a:pathLst>
          </a:custGeom>
          <a:ln w="184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TextBox 25"/>
          <p:cNvSpPr txBox="1"/>
          <p:nvPr/>
        </p:nvSpPr>
        <p:spPr>
          <a:xfrm>
            <a:off x="1086884" y="2094171"/>
            <a:ext cx="4301765" cy="282630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How do we optimise the qualities of “the fixer” within ourselves?</a:t>
            </a:r>
            <a:endParaRPr lang="en-GB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bk object 16"/>
          <p:cNvSpPr/>
          <p:nvPr/>
        </p:nvSpPr>
        <p:spPr>
          <a:xfrm>
            <a:off x="6350" y="885825"/>
            <a:ext cx="2303573" cy="6668156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681924"/>
              </p:ext>
            </p:extLst>
          </p:nvPr>
        </p:nvGraphicFramePr>
        <p:xfrm>
          <a:off x="3840" y="885825"/>
          <a:ext cx="8089900" cy="461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9900"/>
              </a:tblGrid>
              <a:tr h="461179">
                <a:tc>
                  <a:txBody>
                    <a:bodyPr/>
                    <a:lstStyle/>
                    <a:p>
                      <a:pPr algn="l"/>
                      <a:r>
                        <a:rPr lang="en-GB" sz="2000" b="0" dirty="0" smtClean="0">
                          <a:latin typeface="Brandon Text Regular" pitchFamily="34" charset="0"/>
                        </a:rPr>
                        <a:t>1.</a:t>
                      </a:r>
                      <a:r>
                        <a:rPr lang="en-GB" sz="2000" b="0" baseline="0" dirty="0" smtClean="0">
                          <a:latin typeface="Brandon Text Regular" pitchFamily="34" charset="0"/>
                        </a:rPr>
                        <a:t> </a:t>
                      </a:r>
                      <a:r>
                        <a:rPr lang="en-GB" sz="2000" b="0" dirty="0" smtClean="0">
                          <a:latin typeface="Brandon Text Regular" pitchFamily="34" charset="0"/>
                        </a:rPr>
                        <a:t>We need to fix</a:t>
                      </a:r>
                      <a:r>
                        <a:rPr lang="en-GB" sz="2000" b="0" baseline="0" dirty="0" smtClean="0">
                          <a:latin typeface="Brandon Text Regular" pitchFamily="34" charset="0"/>
                        </a:rPr>
                        <a:t> “the fixer”</a:t>
                      </a:r>
                      <a:endParaRPr lang="en-GB" sz="2000" b="0" dirty="0" smtClean="0">
                        <a:latin typeface="Brandon Text Regular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12"/>
          <p:cNvCxnSpPr>
            <a:cxnSpLocks noChangeShapeType="1"/>
          </p:cNvCxnSpPr>
          <p:nvPr/>
        </p:nvCxnSpPr>
        <p:spPr bwMode="auto">
          <a:xfrm flipH="1">
            <a:off x="2313098" y="1655763"/>
            <a:ext cx="1" cy="5898218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5" name="Group 44"/>
          <p:cNvGrpSpPr/>
          <p:nvPr/>
        </p:nvGrpSpPr>
        <p:grpSpPr>
          <a:xfrm>
            <a:off x="77321" y="2611379"/>
            <a:ext cx="2145563" cy="2785348"/>
            <a:chOff x="77321" y="2611379"/>
            <a:chExt cx="2145563" cy="2785348"/>
          </a:xfrm>
        </p:grpSpPr>
        <p:grpSp>
          <p:nvGrpSpPr>
            <p:cNvPr id="43" name="Group 42"/>
            <p:cNvGrpSpPr/>
            <p:nvPr/>
          </p:nvGrpSpPr>
          <p:grpSpPr>
            <a:xfrm>
              <a:off x="77321" y="2611379"/>
              <a:ext cx="2145563" cy="2785348"/>
              <a:chOff x="77321" y="2611379"/>
              <a:chExt cx="2145563" cy="2785348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31769" y="2834319"/>
                <a:ext cx="507776" cy="2339468"/>
                <a:chOff x="1123747" y="4497157"/>
                <a:chExt cx="507776" cy="2339468"/>
              </a:xfrm>
            </p:grpSpPr>
            <p:pic>
              <p:nvPicPr>
                <p:cNvPr id="61" name="Picture 23" descr="Image result for twitter transparent icon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767382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2" name="Picture 35" descr="Image result for white email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23747" y="4497157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3" name="Picture 37" descr="Image result for white website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057026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4" name="Picture 2" descr="Image result for white amazon icon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70723" y="6375825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5" name="TextBox 14"/>
              <p:cNvSpPr txBox="1"/>
              <p:nvPr/>
            </p:nvSpPr>
            <p:spPr>
              <a:xfrm>
                <a:off x="77321" y="2611379"/>
                <a:ext cx="2145563" cy="2785348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                    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592569" y="2942224"/>
              <a:ext cx="1630315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sales@sewells.com</a:t>
              </a: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www.sewells.com</a:t>
              </a:r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@</a:t>
              </a:r>
              <a:r>
                <a:rPr lang="en-GB" sz="1200" dirty="0" err="1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sewellstraining</a:t>
              </a:r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‘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the guide’ by Dr </a:t>
              </a:r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      William 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Holden</a:t>
              </a:r>
            </a:p>
          </p:txBody>
        </p:sp>
      </p:grp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2543840" y="2180508"/>
            <a:ext cx="5699014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1800" dirty="0">
                <a:latin typeface="Century Gothic" panose="020B0502020202020204" pitchFamily="34" charset="0"/>
              </a:rPr>
              <a:t>The greatest battle any leader won was the first </a:t>
            </a:r>
            <a:r>
              <a:rPr lang="en-GB" sz="1800" dirty="0" smtClean="0">
                <a:latin typeface="Century Gothic" panose="020B0502020202020204" pitchFamily="34" charset="0"/>
              </a:rPr>
              <a:t>one, </a:t>
            </a:r>
            <a:r>
              <a:rPr lang="en-GB" sz="1800" dirty="0">
                <a:latin typeface="Century Gothic" panose="020B0502020202020204" pitchFamily="34" charset="0"/>
              </a:rPr>
              <a:t>over themselves</a:t>
            </a:r>
            <a:r>
              <a:rPr lang="en-GB" sz="1800" dirty="0" smtClean="0">
                <a:latin typeface="Century Gothic" panose="020B0502020202020204" pitchFamily="34" charset="0"/>
              </a:rPr>
              <a:t>!</a:t>
            </a:r>
          </a:p>
          <a:p>
            <a:pPr>
              <a:defRPr/>
            </a:pPr>
            <a:endParaRPr lang="en-GB" sz="1800" dirty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GB" sz="1800" dirty="0">
                <a:latin typeface="Century Gothic" panose="020B0502020202020204" pitchFamily="34" charset="0"/>
              </a:rPr>
              <a:t>Before we can fix anyone, or </a:t>
            </a:r>
            <a:r>
              <a:rPr lang="en-GB" sz="1800" dirty="0" smtClean="0">
                <a:latin typeface="Century Gothic" panose="020B0502020202020204" pitchFamily="34" charset="0"/>
              </a:rPr>
              <a:t>anything, </a:t>
            </a:r>
            <a:r>
              <a:rPr lang="en-GB" sz="1800" dirty="0">
                <a:latin typeface="Century Gothic" panose="020B0502020202020204" pitchFamily="34" charset="0"/>
              </a:rPr>
              <a:t>we need to fix ourselves. A professional </a:t>
            </a:r>
            <a:r>
              <a:rPr lang="en-GB" sz="1800" dirty="0" smtClean="0">
                <a:latin typeface="Century Gothic" panose="020B0502020202020204" pitchFamily="34" charset="0"/>
              </a:rPr>
              <a:t>coach, </a:t>
            </a:r>
            <a:r>
              <a:rPr lang="en-GB" sz="1800" dirty="0">
                <a:latin typeface="Century Gothic" panose="020B0502020202020204" pitchFamily="34" charset="0"/>
              </a:rPr>
              <a:t>or </a:t>
            </a:r>
            <a:r>
              <a:rPr lang="en-GB" sz="1800" dirty="0" smtClean="0">
                <a:latin typeface="Century Gothic" panose="020B0502020202020204" pitchFamily="34" charset="0"/>
              </a:rPr>
              <a:t>mentor, </a:t>
            </a:r>
            <a:r>
              <a:rPr lang="en-GB" sz="1800" dirty="0">
                <a:latin typeface="Century Gothic" panose="020B0502020202020204" pitchFamily="34" charset="0"/>
              </a:rPr>
              <a:t>will help you get over the fact that you have to be the martyr, saviour, of everyone and everything. </a:t>
            </a:r>
            <a:endParaRPr lang="en-GB" sz="1800" dirty="0" smtClean="0">
              <a:latin typeface="Century Gothic" panose="020B0502020202020204" pitchFamily="34" charset="0"/>
            </a:endParaRPr>
          </a:p>
          <a:p>
            <a:pPr>
              <a:defRPr/>
            </a:pPr>
            <a:endParaRPr lang="en-GB" sz="1800" dirty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GB" sz="1800" dirty="0" smtClean="0">
                <a:latin typeface="Century Gothic" panose="020B0502020202020204" pitchFamily="34" charset="0"/>
              </a:rPr>
              <a:t>Deal </a:t>
            </a:r>
            <a:r>
              <a:rPr lang="en-GB" sz="1800" dirty="0">
                <a:latin typeface="Century Gothic" panose="020B0502020202020204" pitchFamily="34" charset="0"/>
              </a:rPr>
              <a:t>with your inner demons whatever they may be. </a:t>
            </a:r>
            <a:endParaRPr lang="en-GB" sz="1800" dirty="0" smtClean="0">
              <a:latin typeface="Century Gothic" panose="020B0502020202020204" pitchFamily="34" charset="0"/>
            </a:endParaRPr>
          </a:p>
          <a:p>
            <a:pPr>
              <a:defRPr/>
            </a:pPr>
            <a:endParaRPr lang="en-GB" sz="1800" dirty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GB" sz="1800" dirty="0" smtClean="0">
                <a:latin typeface="Century Gothic" panose="020B0502020202020204" pitchFamily="34" charset="0"/>
              </a:rPr>
              <a:t>Better </a:t>
            </a:r>
            <a:r>
              <a:rPr lang="en-GB" sz="1800" dirty="0">
                <a:latin typeface="Century Gothic" panose="020B0502020202020204" pitchFamily="34" charset="0"/>
              </a:rPr>
              <a:t>people make better leaders … the best people make the best leaders. Learn to be your best, always!</a:t>
            </a:r>
          </a:p>
          <a:p>
            <a:pPr>
              <a:defRPr/>
            </a:pPr>
            <a:endParaRPr lang="en-GB" sz="1600" dirty="0">
              <a:latin typeface="Century Gothic" panose="020B0502020202020204" pitchFamily="34" charset="0"/>
            </a:endParaRPr>
          </a:p>
          <a:p>
            <a:pPr algn="l">
              <a:defRPr/>
            </a:pPr>
            <a:r>
              <a:rPr lang="en-GB" sz="1200" dirty="0" smtClean="0">
                <a:latin typeface="Futura Md BT" pitchFamily="34" charset="0"/>
              </a:rPr>
              <a:t>		</a:t>
            </a:r>
            <a:endParaRPr lang="en-GB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7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bk object 16"/>
          <p:cNvSpPr/>
          <p:nvPr/>
        </p:nvSpPr>
        <p:spPr>
          <a:xfrm>
            <a:off x="6350" y="885825"/>
            <a:ext cx="2303573" cy="6668156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144784"/>
              </p:ext>
            </p:extLst>
          </p:nvPr>
        </p:nvGraphicFramePr>
        <p:xfrm>
          <a:off x="3840" y="885825"/>
          <a:ext cx="8089900" cy="461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9900"/>
              </a:tblGrid>
              <a:tr h="461179">
                <a:tc>
                  <a:txBody>
                    <a:bodyPr/>
                    <a:lstStyle/>
                    <a:p>
                      <a:pPr algn="l"/>
                      <a:r>
                        <a:rPr lang="en-GB" sz="2000" b="0" dirty="0" smtClean="0">
                          <a:latin typeface="Brandon Text Regular" pitchFamily="34" charset="0"/>
                        </a:rPr>
                        <a:t>2.</a:t>
                      </a:r>
                      <a:r>
                        <a:rPr lang="en-GB" sz="2000" b="0" baseline="0" dirty="0" smtClean="0">
                          <a:latin typeface="Brandon Text Regular" pitchFamily="34" charset="0"/>
                        </a:rPr>
                        <a:t> Trust people to fend for themselves</a:t>
                      </a:r>
                      <a:endParaRPr lang="en-GB" sz="2000" b="0" dirty="0" smtClean="0">
                        <a:latin typeface="Brandon Text Regular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12"/>
          <p:cNvCxnSpPr>
            <a:cxnSpLocks noChangeShapeType="1"/>
          </p:cNvCxnSpPr>
          <p:nvPr/>
        </p:nvCxnSpPr>
        <p:spPr bwMode="auto">
          <a:xfrm>
            <a:off x="2313099" y="1655763"/>
            <a:ext cx="25104" cy="5898218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5" name="Group 34"/>
          <p:cNvGrpSpPr/>
          <p:nvPr/>
        </p:nvGrpSpPr>
        <p:grpSpPr>
          <a:xfrm>
            <a:off x="77321" y="2611379"/>
            <a:ext cx="2145563" cy="2785348"/>
            <a:chOff x="77321" y="2611379"/>
            <a:chExt cx="2145563" cy="2785348"/>
          </a:xfrm>
        </p:grpSpPr>
        <p:grpSp>
          <p:nvGrpSpPr>
            <p:cNvPr id="36" name="Group 35"/>
            <p:cNvGrpSpPr/>
            <p:nvPr/>
          </p:nvGrpSpPr>
          <p:grpSpPr>
            <a:xfrm>
              <a:off x="77321" y="2611379"/>
              <a:ext cx="2145563" cy="2785348"/>
              <a:chOff x="77321" y="2611379"/>
              <a:chExt cx="2145563" cy="2785348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131769" y="2834319"/>
                <a:ext cx="507776" cy="2339468"/>
                <a:chOff x="1123747" y="4497157"/>
                <a:chExt cx="507776" cy="2339468"/>
              </a:xfrm>
            </p:grpSpPr>
            <p:pic>
              <p:nvPicPr>
                <p:cNvPr id="40" name="Picture 23" descr="Image result for twitter transparent icon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767382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1" name="Picture 35" descr="Image result for white email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23747" y="4497157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2" name="Picture 37" descr="Image result for white website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057026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3" name="Picture 2" descr="Image result for white amazon icon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70723" y="6375825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9" name="TextBox 38"/>
              <p:cNvSpPr txBox="1"/>
              <p:nvPr/>
            </p:nvSpPr>
            <p:spPr>
              <a:xfrm>
                <a:off x="77321" y="2611379"/>
                <a:ext cx="2145563" cy="2785348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                    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/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592569" y="2942224"/>
              <a:ext cx="1630315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sales@sewells.com</a:t>
              </a: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www.sewells.com</a:t>
              </a:r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@</a:t>
              </a:r>
              <a:r>
                <a:rPr lang="en-GB" sz="1200" dirty="0" err="1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sewellstraining</a:t>
              </a:r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‘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the guide’ by Dr </a:t>
              </a:r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      William 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Holden</a:t>
              </a:r>
            </a:p>
          </p:txBody>
        </p:sp>
      </p:grp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543840" y="2404021"/>
            <a:ext cx="5699014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1800" dirty="0">
                <a:latin typeface="Century Gothic" panose="020B0502020202020204" pitchFamily="34" charset="0"/>
              </a:rPr>
              <a:t>As a leader helping others, if you don’t allow them to fend for themselves, instead of always offering to rescue, solve, comfort, or defend, they’ll never learn. </a:t>
            </a:r>
            <a:endParaRPr lang="en-GB" sz="1800" dirty="0" smtClean="0">
              <a:latin typeface="Century Gothic" panose="020B0502020202020204" pitchFamily="34" charset="0"/>
            </a:endParaRPr>
          </a:p>
          <a:p>
            <a:pPr>
              <a:defRPr/>
            </a:pPr>
            <a:endParaRPr lang="en-GB" sz="1800" dirty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GB" sz="1800" dirty="0" smtClean="0">
                <a:latin typeface="Century Gothic" panose="020B0502020202020204" pitchFamily="34" charset="0"/>
              </a:rPr>
              <a:t>Be </a:t>
            </a:r>
            <a:r>
              <a:rPr lang="en-GB" sz="1800" dirty="0">
                <a:latin typeface="Century Gothic" panose="020B0502020202020204" pitchFamily="34" charset="0"/>
              </a:rPr>
              <a:t>the kind of leader that’s compassionate and considerate … and don’t offer to take over someone else’s problems in order to make those problems go away. </a:t>
            </a:r>
            <a:endParaRPr lang="en-GB" sz="1800" dirty="0" smtClean="0">
              <a:latin typeface="Century Gothic" panose="020B0502020202020204" pitchFamily="34" charset="0"/>
            </a:endParaRPr>
          </a:p>
          <a:p>
            <a:pPr>
              <a:defRPr/>
            </a:pPr>
            <a:endParaRPr lang="en-GB" sz="1800" dirty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GB" sz="1800" dirty="0" smtClean="0">
                <a:latin typeface="Century Gothic" panose="020B0502020202020204" pitchFamily="34" charset="0"/>
              </a:rPr>
              <a:t>The </a:t>
            </a:r>
            <a:r>
              <a:rPr lang="en-GB" sz="1800" dirty="0">
                <a:latin typeface="Century Gothic" panose="020B0502020202020204" pitchFamily="34" charset="0"/>
              </a:rPr>
              <a:t>best leaders empower others by just being there for them, ready to support when required.</a:t>
            </a:r>
          </a:p>
          <a:p>
            <a:pPr algn="l">
              <a:defRPr/>
            </a:pPr>
            <a:r>
              <a:rPr lang="en-GB" sz="2000" dirty="0" smtClean="0">
                <a:latin typeface="Century Gothic" panose="020B0502020202020204" pitchFamily="34" charset="0"/>
              </a:rPr>
              <a:t>		</a:t>
            </a:r>
            <a:endParaRPr lang="en-GB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48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bk object 16"/>
          <p:cNvSpPr/>
          <p:nvPr/>
        </p:nvSpPr>
        <p:spPr>
          <a:xfrm>
            <a:off x="6350" y="885825"/>
            <a:ext cx="2303573" cy="6668156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470852"/>
              </p:ext>
            </p:extLst>
          </p:nvPr>
        </p:nvGraphicFramePr>
        <p:xfrm>
          <a:off x="3840" y="885825"/>
          <a:ext cx="8089900" cy="461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9900"/>
              </a:tblGrid>
              <a:tr h="461179">
                <a:tc>
                  <a:txBody>
                    <a:bodyPr/>
                    <a:lstStyle/>
                    <a:p>
                      <a:pPr algn="l"/>
                      <a:r>
                        <a:rPr lang="en-GB" sz="2000" b="0" dirty="0" smtClean="0">
                          <a:latin typeface="Brandon Text Regular" pitchFamily="34" charset="0"/>
                        </a:rPr>
                        <a:t>3.</a:t>
                      </a:r>
                      <a:r>
                        <a:rPr lang="en-GB" sz="2000" b="0" baseline="0" dirty="0" smtClean="0">
                          <a:latin typeface="Brandon Text Regular" pitchFamily="34" charset="0"/>
                        </a:rPr>
                        <a:t> Don’t get “sucked in”</a:t>
                      </a:r>
                      <a:endParaRPr lang="en-GB" sz="2000" b="0" dirty="0" smtClean="0">
                        <a:latin typeface="Brandon Text Regular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12"/>
          <p:cNvCxnSpPr>
            <a:cxnSpLocks noChangeShapeType="1"/>
          </p:cNvCxnSpPr>
          <p:nvPr/>
        </p:nvCxnSpPr>
        <p:spPr bwMode="auto">
          <a:xfrm flipH="1">
            <a:off x="2313098" y="1655763"/>
            <a:ext cx="1" cy="5898218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18"/>
          <p:cNvGrpSpPr/>
          <p:nvPr/>
        </p:nvGrpSpPr>
        <p:grpSpPr>
          <a:xfrm>
            <a:off x="77321" y="2611379"/>
            <a:ext cx="2145563" cy="2785348"/>
            <a:chOff x="77321" y="2611379"/>
            <a:chExt cx="2145563" cy="2785348"/>
          </a:xfrm>
        </p:grpSpPr>
        <p:grpSp>
          <p:nvGrpSpPr>
            <p:cNvPr id="20" name="Group 19"/>
            <p:cNvGrpSpPr/>
            <p:nvPr/>
          </p:nvGrpSpPr>
          <p:grpSpPr>
            <a:xfrm>
              <a:off x="77321" y="2611379"/>
              <a:ext cx="2145563" cy="2785348"/>
              <a:chOff x="77321" y="2611379"/>
              <a:chExt cx="2145563" cy="2785348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131769" y="2834319"/>
                <a:ext cx="507776" cy="2339468"/>
                <a:chOff x="1123747" y="4497157"/>
                <a:chExt cx="507776" cy="2339468"/>
              </a:xfrm>
            </p:grpSpPr>
            <p:pic>
              <p:nvPicPr>
                <p:cNvPr id="24" name="Picture 23" descr="Image result for twitter transparent icon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767382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5" name="Picture 35" descr="Image result for white email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23747" y="4497157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6" name="Picture 37" descr="Image result for white website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057026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7" name="Picture 2" descr="Image result for white amazon icon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70723" y="6375825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3" name="TextBox 22"/>
              <p:cNvSpPr txBox="1"/>
              <p:nvPr/>
            </p:nvSpPr>
            <p:spPr>
              <a:xfrm>
                <a:off x="77321" y="2611379"/>
                <a:ext cx="2145563" cy="2785348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                    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/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592569" y="2942224"/>
              <a:ext cx="1630315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sales@sewells.com</a:t>
              </a: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www.sewells.com</a:t>
              </a:r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@</a:t>
              </a:r>
              <a:r>
                <a:rPr lang="en-GB" sz="1200" dirty="0" err="1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sewellstraining</a:t>
              </a:r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‘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the guide’ by Dr </a:t>
              </a:r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      William 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Holden</a:t>
              </a:r>
            </a:p>
          </p:txBody>
        </p:sp>
      </p:grp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543840" y="2896057"/>
            <a:ext cx="5699014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1800" dirty="0">
                <a:latin typeface="Century Gothic" panose="020B0502020202020204" pitchFamily="34" charset="0"/>
              </a:rPr>
              <a:t>How many times have you found yourself in situations and you ask </a:t>
            </a:r>
            <a:r>
              <a:rPr lang="en-GB" sz="1800" dirty="0" smtClean="0">
                <a:latin typeface="Century Gothic" panose="020B0502020202020204" pitchFamily="34" charset="0"/>
              </a:rPr>
              <a:t>yourself: </a:t>
            </a:r>
          </a:p>
          <a:p>
            <a:pPr>
              <a:defRPr/>
            </a:pPr>
            <a:endParaRPr lang="en-GB" sz="1800" dirty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GB" sz="1800" i="1" dirty="0" smtClean="0">
                <a:latin typeface="Century Gothic" panose="020B0502020202020204" pitchFamily="34" charset="0"/>
              </a:rPr>
              <a:t>“how </a:t>
            </a:r>
            <a:r>
              <a:rPr lang="en-GB" sz="1800" i="1" dirty="0">
                <a:latin typeface="Century Gothic" panose="020B0502020202020204" pitchFamily="34" charset="0"/>
              </a:rPr>
              <a:t>did I get in so deep? I don’t even belong here</a:t>
            </a:r>
            <a:r>
              <a:rPr lang="en-GB" sz="1800" i="1" dirty="0" smtClean="0">
                <a:latin typeface="Century Gothic" panose="020B0502020202020204" pitchFamily="34" charset="0"/>
              </a:rPr>
              <a:t>.”</a:t>
            </a:r>
          </a:p>
          <a:p>
            <a:pPr>
              <a:defRPr/>
            </a:pPr>
            <a:endParaRPr lang="en-GB" sz="1800" dirty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GB" sz="1800" dirty="0" smtClean="0">
                <a:latin typeface="Century Gothic" panose="020B0502020202020204" pitchFamily="34" charset="0"/>
              </a:rPr>
              <a:t>Don’t </a:t>
            </a:r>
            <a:r>
              <a:rPr lang="en-GB" sz="1800" dirty="0">
                <a:latin typeface="Century Gothic" panose="020B0502020202020204" pitchFamily="34" charset="0"/>
              </a:rPr>
              <a:t>allow </a:t>
            </a:r>
            <a:r>
              <a:rPr lang="en-GB" sz="1800" dirty="0" smtClean="0">
                <a:latin typeface="Century Gothic" panose="020B0502020202020204" pitchFamily="34" charset="0"/>
              </a:rPr>
              <a:t>yourself, </a:t>
            </a:r>
            <a:r>
              <a:rPr lang="en-GB" sz="1800" dirty="0">
                <a:latin typeface="Century Gothic" panose="020B0502020202020204" pitchFamily="34" charset="0"/>
              </a:rPr>
              <a:t>as a </a:t>
            </a:r>
            <a:r>
              <a:rPr lang="en-GB" sz="1800" dirty="0" smtClean="0">
                <a:latin typeface="Century Gothic" panose="020B0502020202020204" pitchFamily="34" charset="0"/>
              </a:rPr>
              <a:t>leader, </a:t>
            </a:r>
            <a:r>
              <a:rPr lang="en-GB" sz="1800" dirty="0">
                <a:latin typeface="Century Gothic" panose="020B0502020202020204" pitchFamily="34" charset="0"/>
              </a:rPr>
              <a:t>to get swallowed up in other people’s challenges or complications.</a:t>
            </a:r>
            <a:r>
              <a:rPr lang="en-GB" sz="1800" dirty="0" smtClean="0">
                <a:latin typeface="Century Gothic" panose="020B0502020202020204" pitchFamily="34" charset="0"/>
              </a:rPr>
              <a:t>	</a:t>
            </a:r>
            <a:r>
              <a:rPr lang="en-GB" sz="1200" dirty="0" smtClean="0">
                <a:latin typeface="Futura Md BT" pitchFamily="34" charset="0"/>
              </a:rPr>
              <a:t>	</a:t>
            </a:r>
            <a:endParaRPr lang="en-GB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48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/>
        </p:nvSpPr>
        <p:spPr>
          <a:xfrm>
            <a:off x="-21371" y="0"/>
            <a:ext cx="6612847" cy="7556478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619197" y="9208"/>
            <a:ext cx="4157281" cy="75536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6573476" y="0"/>
            <a:ext cx="36000" cy="7562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396925" y="5125932"/>
            <a:ext cx="468319" cy="39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545" tIns="49272" rIns="98545" bIns="49272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bg2"/>
              </a:buClr>
              <a:buSzPct val="50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Char char=" "/>
            </a:pPr>
            <a:r>
              <a:rPr kumimoji="0" lang="en-GB" altLang="en-US" sz="1900">
                <a:latin typeface="Arial Rounded MT Bold" pitchFamily="34" charset="0"/>
              </a:rPr>
              <a:t>   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" y="7155677"/>
            <a:ext cx="6489700" cy="376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545" tIns="49272" rIns="98545" bIns="49272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bg2"/>
              </a:buClr>
              <a:buSzPct val="50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GB" altLang="en-US" sz="900" noProof="1">
                <a:solidFill>
                  <a:schemeClr val="bg1"/>
                </a:solidFill>
                <a:latin typeface="Futura Md BT"/>
              </a:rPr>
              <a:t>Sewells is the trading name of Sewells Training and Consultancy Limited a company registered in England number 1771342  REF: SO3</a:t>
            </a:r>
            <a:endParaRPr kumimoji="0" lang="en-US" altLang="en-US" sz="900" dirty="0">
              <a:solidFill>
                <a:schemeClr val="bg1"/>
              </a:solidFill>
              <a:latin typeface="Futura Md BT"/>
            </a:endParaRPr>
          </a:p>
        </p:txBody>
      </p:sp>
      <p:sp>
        <p:nvSpPr>
          <p:cNvPr id="14" name="Rounded Rectangle 2"/>
          <p:cNvSpPr>
            <a:spLocks noChangeArrowheads="1"/>
          </p:cNvSpPr>
          <p:nvPr/>
        </p:nvSpPr>
        <p:spPr bwMode="auto">
          <a:xfrm>
            <a:off x="546100" y="1389587"/>
            <a:ext cx="5486400" cy="5584052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8545" tIns="49272" rIns="98545" bIns="49272"/>
          <a:lstStyle>
            <a:lvl1pPr algn="l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bg2"/>
              </a:buClr>
              <a:buSzPct val="50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2600"/>
          </a:p>
        </p:txBody>
      </p:sp>
      <p:sp>
        <p:nvSpPr>
          <p:cNvPr id="28" name="TextBox 27"/>
          <p:cNvSpPr txBox="1"/>
          <p:nvPr/>
        </p:nvSpPr>
        <p:spPr>
          <a:xfrm>
            <a:off x="546100" y="200025"/>
            <a:ext cx="5486400" cy="1021556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altLang="en-US" b="1" dirty="0">
                <a:solidFill>
                  <a:schemeClr val="bg1"/>
                </a:solidFill>
                <a:latin typeface="Futura Md BT"/>
              </a:rPr>
              <a:t>To discuss your needs and requirements contact us on …</a:t>
            </a:r>
          </a:p>
          <a:p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1073151" y="1523366"/>
            <a:ext cx="434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SEWELLS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Holden 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House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Chester 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Business Park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Chester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Cheshire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CH4 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9QU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Tel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: 01244 681068 </a:t>
            </a:r>
            <a:endParaRPr lang="en-GB" altLang="en-US" dirty="0" smtClean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Fax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: 01244 677974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 sales@sewells.com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 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  <a:hlinkClick r:id="rId3"/>
              </a:rPr>
              <a:t>www.sewells.com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 smtClean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@</a:t>
            </a:r>
            <a:r>
              <a:rPr lang="en-GB" altLang="en-US" dirty="0" err="1" smtClean="0">
                <a:solidFill>
                  <a:schemeClr val="bg1"/>
                </a:solidFill>
                <a:latin typeface="Futura Md BT" pitchFamily="34" charset="0"/>
              </a:rPr>
              <a:t>will_holden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@</a:t>
            </a:r>
            <a:r>
              <a:rPr lang="en-GB" altLang="en-US" dirty="0" err="1" smtClean="0">
                <a:solidFill>
                  <a:schemeClr val="bg1"/>
                </a:solidFill>
                <a:latin typeface="Futura Md BT" pitchFamily="34" charset="0"/>
              </a:rPr>
              <a:t>sewellstraining</a:t>
            </a:r>
            <a:endParaRPr lang="en-GB" altLang="en-US" dirty="0" smtClean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 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  <a:hlinkClick r:id="rId4"/>
              </a:rPr>
              <a:t>‘the guide’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by Dr William Holden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endParaRPr lang="en-GB" dirty="0"/>
          </a:p>
        </p:txBody>
      </p:sp>
      <p:pic>
        <p:nvPicPr>
          <p:cNvPr id="46" name="Picture 23" descr="Image result for twitter transparent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797" y="5767382"/>
            <a:ext cx="460800" cy="4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Picture 35" descr="Image result for white email icon transparent backgroun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747" y="4497157"/>
            <a:ext cx="460800" cy="4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1" name="Picture 37" descr="Image result for white website icon transparent background"/>
          <p:cNvPicPr>
            <a:picLocks noChangeAspect="1" noChangeArrowheads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797" y="5057026"/>
            <a:ext cx="460800" cy="4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white amazon icon"/>
          <p:cNvPicPr>
            <a:picLocks noChangeAspect="1" noChangeArrowheads="1"/>
          </p:cNvPicPr>
          <p:nvPr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723" y="6375825"/>
            <a:ext cx="460800" cy="4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32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8601</TotalTime>
  <Words>369</Words>
  <Application>Microsoft Office PowerPoint</Application>
  <PresentationFormat>Custom</PresentationFormat>
  <Paragraphs>100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Sewells Case Study:</dc:title>
  <dc:creator>Ashley Rudd</dc:creator>
  <cp:lastModifiedBy>Ciamhne Boakye</cp:lastModifiedBy>
  <cp:revision>292</cp:revision>
  <cp:lastPrinted>2017-10-17T13:01:37Z</cp:lastPrinted>
  <dcterms:created xsi:type="dcterms:W3CDTF">2015-09-14T12:49:31Z</dcterms:created>
  <dcterms:modified xsi:type="dcterms:W3CDTF">2017-10-23T13:21:25Z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2015-04-27T00:00:00Z</vt:filetime>
  </property>
  <property fmtid="{D5CDD505-2E9C-101B-9397-08002B2CF9AE}" pid="3" name="Creator">
    <vt:lpwstr>Adobe InDesign CS6 (Macintosh)</vt:lpwstr>
  </property>
  <property fmtid="{D5CDD505-2E9C-101B-9397-08002B2CF9AE}" pid="4" name="LastSaved">
    <vt:filetime>2015-09-14T00:00:00Z</vt:filetime>
  </property>
</Properties>
</file>